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9.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75.bin"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 id="2147483719" r:id="rId6"/>
    <p:sldMasterId id="2147483749" r:id="rId7"/>
    <p:sldMasterId id="2147483783" r:id="rId8"/>
    <p:sldMasterId id="2147483789" r:id="rId9"/>
    <p:sldMasterId id="2147483821" r:id="rId10"/>
    <p:sldMasterId id="2147483829" r:id="rId11"/>
    <p:sldMasterId id="2147483861" r:id="rId12"/>
    <p:sldMasterId id="2147483885" r:id="rId13"/>
  </p:sldMasterIdLst>
  <p:notesMasterIdLst>
    <p:notesMasterId r:id="rId38"/>
  </p:notesMasterIdLst>
  <p:sldIdLst>
    <p:sldId id="318" r:id="rId14"/>
    <p:sldId id="324" r:id="rId15"/>
    <p:sldId id="325" r:id="rId16"/>
    <p:sldId id="986" r:id="rId17"/>
    <p:sldId id="987" r:id="rId18"/>
    <p:sldId id="988" r:id="rId19"/>
    <p:sldId id="326" r:id="rId20"/>
    <p:sldId id="327" r:id="rId21"/>
    <p:sldId id="328" r:id="rId22"/>
    <p:sldId id="329" r:id="rId23"/>
    <p:sldId id="330" r:id="rId24"/>
    <p:sldId id="276" r:id="rId25"/>
    <p:sldId id="320" r:id="rId26"/>
    <p:sldId id="277" r:id="rId27"/>
    <p:sldId id="281" r:id="rId28"/>
    <p:sldId id="278" r:id="rId29"/>
    <p:sldId id="289" r:id="rId30"/>
    <p:sldId id="275" r:id="rId31"/>
    <p:sldId id="287" r:id="rId32"/>
    <p:sldId id="280" r:id="rId33"/>
    <p:sldId id="315" r:id="rId34"/>
    <p:sldId id="296" r:id="rId35"/>
    <p:sldId id="331" r:id="rId36"/>
    <p:sldId id="33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5" autoAdjust="0"/>
    <p:restoredTop sz="92503" autoAdjust="0"/>
  </p:normalViewPr>
  <p:slideViewPr>
    <p:cSldViewPr snapToGrid="0">
      <p:cViewPr varScale="1">
        <p:scale>
          <a:sx n="91" d="100"/>
          <a:sy n="91" d="100"/>
        </p:scale>
        <p:origin x="33" y="1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Potocnik" userId="c00c1395-6321-4df0-8906-5cedb514e88f" providerId="ADAL" clId="{CC0E4DB1-1541-4106-9690-8AC00D7B75EE}"/>
  </pc:docChgLst>
  <pc:docChgLst>
    <pc:chgData name="Kirill Kotlyarenko" userId="1abb784d1bce7eb2" providerId="LiveId" clId="{8D1B0A51-40B6-4471-AEE2-C3EAA322CF54}"/>
    <pc:docChg chg="custSel modSld">
      <pc:chgData name="Kirill Kotlyarenko" userId="1abb784d1bce7eb2" providerId="LiveId" clId="{8D1B0A51-40B6-4471-AEE2-C3EAA322CF54}" dt="2018-06-05T20:59:13.904" v="1" actId="478"/>
      <pc:docMkLst>
        <pc:docMk/>
      </pc:docMkLst>
      <pc:sldChg chg="addSp delSp modSp">
        <pc:chgData name="Kirill Kotlyarenko" userId="1abb784d1bce7eb2" providerId="LiveId" clId="{8D1B0A51-40B6-4471-AEE2-C3EAA322CF54}" dt="2018-06-05T20:59:13.904" v="1" actId="478"/>
        <pc:sldMkLst>
          <pc:docMk/>
          <pc:sldMk cId="812736572" sldId="318"/>
        </pc:sldMkLst>
        <pc:spChg chg="add del mod">
          <ac:chgData name="Kirill Kotlyarenko" userId="1abb784d1bce7eb2" providerId="LiveId" clId="{8D1B0A51-40B6-4471-AEE2-C3EAA322CF54}" dt="2018-06-05T20:59:13.904" v="1" actId="478"/>
          <ac:spMkLst>
            <pc:docMk/>
            <pc:sldMk cId="812736572" sldId="318"/>
            <ac:spMk id="5" creationId="{1CA42CCF-BBF4-4A51-8916-EF3308F6241D}"/>
          </ac:spMkLst>
        </pc:spChg>
        <pc:spChg chg="del">
          <ac:chgData name="Kirill Kotlyarenko" userId="1abb784d1bce7eb2" providerId="LiveId" clId="{8D1B0A51-40B6-4471-AEE2-C3EAA322CF54}" dt="2018-06-05T20:59:11.751" v="0" actId="478"/>
          <ac:spMkLst>
            <pc:docMk/>
            <pc:sldMk cId="812736572" sldId="318"/>
            <ac:spMk id="17" creationId="{00000000-0000-0000-0000-000000000000}"/>
          </ac:spMkLst>
        </pc:spChg>
      </pc:sldChg>
    </pc:docChg>
  </pc:docChgLst>
  <pc:docChgLst>
    <pc:chgData name="Robert Potocnik" userId="c00c1395-6321-4df0-8906-5cedb514e88f" providerId="ADAL" clId="{212CA7EC-6C95-4405-B5DE-0C35EA1256DD}"/>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46B26-0C70-438A-AE93-9466CEFD4482}"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4F2CB-4E73-444C-98C5-45E7BC1324AF}" type="slidenum">
              <a:rPr lang="en-US" smtClean="0"/>
              <a:t>‹#›</a:t>
            </a:fld>
            <a:endParaRPr lang="en-US"/>
          </a:p>
        </p:txBody>
      </p:sp>
    </p:spTree>
    <p:extLst>
      <p:ext uri="{BB962C8B-B14F-4D97-AF65-F5344CB8AC3E}">
        <p14:creationId xmlns:p14="http://schemas.microsoft.com/office/powerpoint/2010/main" val="197874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5A90B8-04A1-401F-98CE-5E8271B1420E}"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961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dirty="0"/>
          </a:p>
        </p:txBody>
      </p:sp>
      <p:sp>
        <p:nvSpPr>
          <p:cNvPr id="4" name="Slide Number Placeholder 3"/>
          <p:cNvSpPr>
            <a:spLocks noGrp="1"/>
          </p:cNvSpPr>
          <p:nvPr>
            <p:ph type="sldNum" sz="quarter" idx="10"/>
          </p:nvPr>
        </p:nvSpPr>
        <p:spPr/>
        <p:txBody>
          <a:bodyPr/>
          <a:lstStyle/>
          <a:p>
            <a:fld id="{4334F2CB-4E73-444C-98C5-45E7BC1324AF}" type="slidenum">
              <a:rPr lang="en-US" smtClean="0"/>
              <a:t>10</a:t>
            </a:fld>
            <a:endParaRPr lang="en-US"/>
          </a:p>
        </p:txBody>
      </p:sp>
    </p:spTree>
    <p:extLst>
      <p:ext uri="{BB962C8B-B14F-4D97-AF65-F5344CB8AC3E}">
        <p14:creationId xmlns:p14="http://schemas.microsoft.com/office/powerpoint/2010/main" val="1049172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11</a:t>
            </a:fld>
            <a:endParaRPr lang="en-US"/>
          </a:p>
        </p:txBody>
      </p:sp>
    </p:spTree>
    <p:extLst>
      <p:ext uri="{BB962C8B-B14F-4D97-AF65-F5344CB8AC3E}">
        <p14:creationId xmlns:p14="http://schemas.microsoft.com/office/powerpoint/2010/main" val="125961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12</a:t>
            </a:fld>
            <a:endParaRPr lang="en-US"/>
          </a:p>
        </p:txBody>
      </p:sp>
    </p:spTree>
    <p:extLst>
      <p:ext uri="{BB962C8B-B14F-4D97-AF65-F5344CB8AC3E}">
        <p14:creationId xmlns:p14="http://schemas.microsoft.com/office/powerpoint/2010/main" val="259937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0BDF51-E7B5-8541-B7FF-316A8CC96755}" type="slidenum">
              <a:rPr lang="en-US" smtClean="0"/>
              <a:pPr/>
              <a:t>13</a:t>
            </a:fld>
            <a:endParaRPr lang="en-US"/>
          </a:p>
        </p:txBody>
      </p:sp>
    </p:spTree>
    <p:extLst>
      <p:ext uri="{BB962C8B-B14F-4D97-AF65-F5344CB8AC3E}">
        <p14:creationId xmlns:p14="http://schemas.microsoft.com/office/powerpoint/2010/main" val="1160101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Gartner Defines 5 R’s. </a:t>
            </a:r>
          </a:p>
          <a:p>
            <a:endParaRPr lang="en-US" dirty="0"/>
          </a:p>
          <a:p>
            <a:r>
              <a:rPr lang="en-US" dirty="0"/>
              <a:t>Azure/MSFT uses</a:t>
            </a:r>
            <a:r>
              <a:rPr lang="en-US" baseline="0" dirty="0"/>
              <a:t> 6 R’s of Migration Strategies….AWS may use a different number but in the end they all say the same things.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C49FF-4970-48C1-B299-39A79207B5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56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15</a:t>
            </a:fld>
            <a:endParaRPr lang="en-US"/>
          </a:p>
        </p:txBody>
      </p:sp>
    </p:spTree>
    <p:extLst>
      <p:ext uri="{BB962C8B-B14F-4D97-AF65-F5344CB8AC3E}">
        <p14:creationId xmlns:p14="http://schemas.microsoft.com/office/powerpoint/2010/main" val="302527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C49FF-4970-48C1-B299-39A79207B5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886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17</a:t>
            </a:fld>
            <a:endParaRPr lang="en-US"/>
          </a:p>
        </p:txBody>
      </p:sp>
    </p:spTree>
    <p:extLst>
      <p:ext uri="{BB962C8B-B14F-4D97-AF65-F5344CB8AC3E}">
        <p14:creationId xmlns:p14="http://schemas.microsoft.com/office/powerpoint/2010/main" val="4006792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Timing and costs depend on a number of VMs, number of customers, infrastructure complexity. There are many factors in play, and each migration is unique</a:t>
            </a:r>
            <a:r>
              <a:rPr lang="en-US" baseline="0" dirty="0"/>
              <a:t> and</a:t>
            </a:r>
            <a:r>
              <a:rPr lang="en-US" dirty="0"/>
              <a:t> needs to be considered separately..</a:t>
            </a:r>
          </a:p>
          <a:p>
            <a:endParaRPr lang="en-US" dirty="0"/>
          </a:p>
          <a:p>
            <a:r>
              <a:rPr lang="en-US" dirty="0"/>
              <a:t>Here are</a:t>
            </a:r>
            <a:r>
              <a:rPr lang="en-US" baseline="0" dirty="0"/>
              <a:t> a few </a:t>
            </a:r>
            <a:r>
              <a:rPr lang="en-US" dirty="0"/>
              <a:t>examples of</a:t>
            </a:r>
            <a:r>
              <a:rPr lang="en-US" baseline="0" dirty="0"/>
              <a:t> </a:t>
            </a:r>
            <a:r>
              <a:rPr lang="en-US" baseline="0" dirty="0" err="1"/>
              <a:t>hoster</a:t>
            </a:r>
            <a:r>
              <a:rPr lang="en-US" baseline="0" dirty="0"/>
              <a:t> migrations from cost to timelines to the different types of workloads migrated. It took them anywhere from about a month to 6 months to migrate. Sometimes we have found that the actual business planning, discovery and the go no go decision takes longer than the actual migrations in many cases. </a:t>
            </a:r>
          </a:p>
          <a:p>
            <a:endParaRPr lang="en-US" baseline="0" dirty="0"/>
          </a:p>
          <a:p>
            <a:r>
              <a:rPr lang="en-US" baseline="0" dirty="0"/>
              <a:t>As we discussed before, there is no correlation with the size or number of customers and the complexity of migrations.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0BDF51-E7B5-8541-B7FF-316A8CC967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031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dirty="0"/>
          </a:p>
        </p:txBody>
      </p:sp>
      <p:sp>
        <p:nvSpPr>
          <p:cNvPr id="4" name="Slide Number Placeholder 3"/>
          <p:cNvSpPr>
            <a:spLocks noGrp="1"/>
          </p:cNvSpPr>
          <p:nvPr>
            <p:ph type="sldNum" sz="quarter" idx="10"/>
          </p:nvPr>
        </p:nvSpPr>
        <p:spPr/>
        <p:txBody>
          <a:bodyPr/>
          <a:lstStyle/>
          <a:p>
            <a:fld id="{4334F2CB-4E73-444C-98C5-45E7BC1324AF}" type="slidenum">
              <a:rPr lang="en-US" smtClean="0"/>
              <a:t>19</a:t>
            </a:fld>
            <a:endParaRPr lang="en-US"/>
          </a:p>
        </p:txBody>
      </p:sp>
    </p:spTree>
    <p:extLst>
      <p:ext uri="{BB962C8B-B14F-4D97-AF65-F5344CB8AC3E}">
        <p14:creationId xmlns:p14="http://schemas.microsoft.com/office/powerpoint/2010/main" val="314453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sl-SI" dirty="0"/>
          </a:p>
        </p:txBody>
      </p:sp>
      <p:sp>
        <p:nvSpPr>
          <p:cNvPr id="4" name="Slide Number Placeholder 3"/>
          <p:cNvSpPr>
            <a:spLocks noGrp="1"/>
          </p:cNvSpPr>
          <p:nvPr>
            <p:ph type="sldNum" sz="quarter" idx="10"/>
          </p:nvPr>
        </p:nvSpPr>
        <p:spPr/>
        <p:txBody>
          <a:bodyPr/>
          <a:lstStyle/>
          <a:p>
            <a:fld id="{4334F2CB-4E73-444C-98C5-45E7BC1324AF}" type="slidenum">
              <a:rPr lang="en-US" smtClean="0"/>
              <a:t>2</a:t>
            </a:fld>
            <a:endParaRPr lang="en-US"/>
          </a:p>
        </p:txBody>
      </p:sp>
    </p:spTree>
    <p:extLst>
      <p:ext uri="{BB962C8B-B14F-4D97-AF65-F5344CB8AC3E}">
        <p14:creationId xmlns:p14="http://schemas.microsoft.com/office/powerpoint/2010/main" val="2147621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20</a:t>
            </a:fld>
            <a:endParaRPr lang="en-US"/>
          </a:p>
        </p:txBody>
      </p:sp>
    </p:spTree>
    <p:extLst>
      <p:ext uri="{BB962C8B-B14F-4D97-AF65-F5344CB8AC3E}">
        <p14:creationId xmlns:p14="http://schemas.microsoft.com/office/powerpoint/2010/main" val="1619014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34F2CB-4E73-444C-98C5-45E7BC1324AF}" type="slidenum">
              <a:rPr lang="en-US" smtClean="0"/>
              <a:t>21</a:t>
            </a:fld>
            <a:endParaRPr lang="en-US"/>
          </a:p>
        </p:txBody>
      </p:sp>
    </p:spTree>
    <p:extLst>
      <p:ext uri="{BB962C8B-B14F-4D97-AF65-F5344CB8AC3E}">
        <p14:creationId xmlns:p14="http://schemas.microsoft.com/office/powerpoint/2010/main" val="2028108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dirty="0"/>
          </a:p>
        </p:txBody>
      </p:sp>
      <p:sp>
        <p:nvSpPr>
          <p:cNvPr id="4" name="Slide Number Placeholder 3"/>
          <p:cNvSpPr>
            <a:spLocks noGrp="1"/>
          </p:cNvSpPr>
          <p:nvPr>
            <p:ph type="sldNum" sz="quarter" idx="10"/>
          </p:nvPr>
        </p:nvSpPr>
        <p:spPr/>
        <p:txBody>
          <a:bodyPr/>
          <a:lstStyle/>
          <a:p>
            <a:fld id="{4334F2CB-4E73-444C-98C5-45E7BC1324AF}" type="slidenum">
              <a:rPr lang="en-US" smtClean="0"/>
              <a:t>22</a:t>
            </a:fld>
            <a:endParaRPr lang="en-US"/>
          </a:p>
        </p:txBody>
      </p:sp>
    </p:spTree>
    <p:extLst>
      <p:ext uri="{BB962C8B-B14F-4D97-AF65-F5344CB8AC3E}">
        <p14:creationId xmlns:p14="http://schemas.microsoft.com/office/powerpoint/2010/main" val="193376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23</a:t>
            </a:fld>
            <a:endParaRPr lang="en-US"/>
          </a:p>
        </p:txBody>
      </p:sp>
    </p:spTree>
    <p:extLst>
      <p:ext uri="{BB962C8B-B14F-4D97-AF65-F5344CB8AC3E}">
        <p14:creationId xmlns:p14="http://schemas.microsoft.com/office/powerpoint/2010/main" val="2654015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24</a:t>
            </a:fld>
            <a:endParaRPr lang="en-US"/>
          </a:p>
        </p:txBody>
      </p:sp>
    </p:spTree>
    <p:extLst>
      <p:ext uri="{BB962C8B-B14F-4D97-AF65-F5344CB8AC3E}">
        <p14:creationId xmlns:p14="http://schemas.microsoft.com/office/powerpoint/2010/main" val="2129584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3</a:t>
            </a:fld>
            <a:endParaRPr lang="en-US"/>
          </a:p>
        </p:txBody>
      </p:sp>
    </p:spTree>
    <p:extLst>
      <p:ext uri="{BB962C8B-B14F-4D97-AF65-F5344CB8AC3E}">
        <p14:creationId xmlns:p14="http://schemas.microsoft.com/office/powerpoint/2010/main" val="93830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1459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332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578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7</a:t>
            </a:fld>
            <a:endParaRPr lang="en-US"/>
          </a:p>
        </p:txBody>
      </p:sp>
    </p:spTree>
    <p:extLst>
      <p:ext uri="{BB962C8B-B14F-4D97-AF65-F5344CB8AC3E}">
        <p14:creationId xmlns:p14="http://schemas.microsoft.com/office/powerpoint/2010/main" val="2299774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8</a:t>
            </a:fld>
            <a:endParaRPr lang="en-US"/>
          </a:p>
        </p:txBody>
      </p:sp>
    </p:spTree>
    <p:extLst>
      <p:ext uri="{BB962C8B-B14F-4D97-AF65-F5344CB8AC3E}">
        <p14:creationId xmlns:p14="http://schemas.microsoft.com/office/powerpoint/2010/main" val="2787672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dirty="0"/>
          </a:p>
        </p:txBody>
      </p:sp>
      <p:sp>
        <p:nvSpPr>
          <p:cNvPr id="4" name="Slide Number Placeholder 3"/>
          <p:cNvSpPr>
            <a:spLocks noGrp="1"/>
          </p:cNvSpPr>
          <p:nvPr>
            <p:ph type="sldNum" sz="quarter" idx="10"/>
          </p:nvPr>
        </p:nvSpPr>
        <p:spPr/>
        <p:txBody>
          <a:bodyPr/>
          <a:lstStyle/>
          <a:p>
            <a:fld id="{4334F2CB-4E73-444C-98C5-45E7BC1324AF}" type="slidenum">
              <a:rPr lang="en-US" smtClean="0"/>
              <a:t>9</a:t>
            </a:fld>
            <a:endParaRPr lang="en-US"/>
          </a:p>
        </p:txBody>
      </p:sp>
    </p:spTree>
    <p:extLst>
      <p:ext uri="{BB962C8B-B14F-4D97-AF65-F5344CB8AC3E}">
        <p14:creationId xmlns:p14="http://schemas.microsoft.com/office/powerpoint/2010/main" val="2329000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3.emf"/><Relationship Id="rId4" Type="http://schemas.openxmlformats.org/officeDocument/2006/relationships/oleObject" Target="../embeddings/oleObject4.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3.emf"/><Relationship Id="rId4" Type="http://schemas.openxmlformats.org/officeDocument/2006/relationships/oleObject" Target="../embeddings/oleObject5.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3.emf"/><Relationship Id="rId4" Type="http://schemas.openxmlformats.org/officeDocument/2006/relationships/oleObject" Target="../embeddings/oleObject6.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3.emf"/><Relationship Id="rId4" Type="http://schemas.openxmlformats.org/officeDocument/2006/relationships/oleObject" Target="../embeddings/oleObject7.bin"/></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23322764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977732"/>
          </a:xfrm>
          <a:noFill/>
        </p:spPr>
        <p:txBody>
          <a:bodyPr tIns="0" bIns="0" anchor="t" anchorCtr="0">
            <a:spAutoFit/>
          </a:bodyPr>
          <a:lstStyle>
            <a:lvl1pPr>
              <a:defRPr sz="7058" spc="-98" baseline="0">
                <a:gradFill>
                  <a:gsLst>
                    <a:gs pos="90551">
                      <a:schemeClr val="tx1"/>
                    </a:gs>
                    <a:gs pos="69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2510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3874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690157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6951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65933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3889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903521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88222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576668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416143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50079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977732"/>
          </a:xfrm>
          <a:noFill/>
        </p:spPr>
        <p:txBody>
          <a:bodyPr tIns="0" bIns="0" anchor="t" anchorCtr="0">
            <a:spAutoFit/>
          </a:bodyPr>
          <a:lstStyle>
            <a:lvl1pPr>
              <a:defRPr sz="7058" spc="-98" baseline="0">
                <a:gradFill>
                  <a:gsLst>
                    <a:gs pos="90551">
                      <a:schemeClr val="tx1"/>
                    </a:gs>
                    <a:gs pos="69000">
                      <a:schemeClr val="tx1"/>
                    </a:gs>
                  </a:gsLst>
                  <a:lin ang="5400000" scaled="0"/>
                </a:gradFill>
              </a:defRPr>
            </a:lvl1pPr>
          </a:lstStyle>
          <a:p>
            <a:r>
              <a:rPr lang="en-US" dirty="0"/>
              <a:t>Section title</a:t>
            </a:r>
          </a:p>
        </p:txBody>
      </p:sp>
      <p:grpSp>
        <p:nvGrpSpPr>
          <p:cNvPr id="3" name="Group 2"/>
          <p:cNvGrpSpPr>
            <a:grpSpLocks noChangeAspect="1"/>
          </p:cNvGrpSpPr>
          <p:nvPr userDrawn="1"/>
        </p:nvGrpSpPr>
        <p:grpSpPr bwMode="black">
          <a:xfrm>
            <a:off x="359505" y="6236810"/>
            <a:ext cx="1253429" cy="269134"/>
            <a:chOff x="457200" y="1643393"/>
            <a:chExt cx="4492753" cy="964540"/>
          </a:xfrm>
        </p:grpSpPr>
        <p:pic>
          <p:nvPicPr>
            <p:cNvPr id="4" name="Picture 3"/>
            <p:cNvPicPr>
              <a:picLocks noChangeAspect="1"/>
            </p:cNvPicPr>
            <p:nvPr/>
          </p:nvPicPr>
          <p:blipFill>
            <a:blip r:embed="rId2"/>
            <a:stretch>
              <a:fillRect/>
            </a:stretch>
          </p:blipFill>
          <p:spPr bwMode="black">
            <a:xfrm>
              <a:off x="457200" y="1643393"/>
              <a:ext cx="964540" cy="964540"/>
            </a:xfrm>
            <a:prstGeom prst="rect">
              <a:avLst/>
            </a:prstGeom>
          </p:spPr>
        </p:pic>
        <p:sp>
          <p:nvSpPr>
            <p:cNvPr id="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8013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16268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11040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83940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06067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17546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871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22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155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64199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68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12306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grpSp>
        <p:nvGrpSpPr>
          <p:cNvPr id="6" name="Group 361"/>
          <p:cNvGrpSpPr>
            <a:grpSpLocks noChangeAspect="1"/>
          </p:cNvGrpSpPr>
          <p:nvPr userDrawn="1"/>
        </p:nvGrpSpPr>
        <p:grpSpPr bwMode="auto">
          <a:xfrm>
            <a:off x="10033422" y="1216702"/>
            <a:ext cx="1710366" cy="4884454"/>
            <a:chOff x="378" y="1801"/>
            <a:chExt cx="742" cy="2119"/>
          </a:xfrm>
        </p:grpSpPr>
        <p:sp>
          <p:nvSpPr>
            <p:cNvPr id="7" name="AutoShape 360"/>
            <p:cNvSpPr>
              <a:spLocks noChangeAspect="1" noChangeArrowheads="1" noTextEdit="1"/>
            </p:cNvSpPr>
            <p:nvPr/>
          </p:nvSpPr>
          <p:spPr bwMode="auto">
            <a:xfrm>
              <a:off x="378" y="1801"/>
              <a:ext cx="742" cy="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8" name="Rectangle 362"/>
            <p:cNvSpPr>
              <a:spLocks noChangeArrowheads="1"/>
            </p:cNvSpPr>
            <p:nvPr/>
          </p:nvSpPr>
          <p:spPr bwMode="auto">
            <a:xfrm>
              <a:off x="853" y="2040"/>
              <a:ext cx="225" cy="20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9" name="Rectangle 363"/>
            <p:cNvSpPr>
              <a:spLocks noChangeArrowheads="1"/>
            </p:cNvSpPr>
            <p:nvPr/>
          </p:nvSpPr>
          <p:spPr bwMode="auto">
            <a:xfrm>
              <a:off x="380" y="2242"/>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0" name="Rectangle 364"/>
            <p:cNvSpPr>
              <a:spLocks noChangeArrowheads="1"/>
            </p:cNvSpPr>
            <p:nvPr/>
          </p:nvSpPr>
          <p:spPr bwMode="auto">
            <a:xfrm>
              <a:off x="422" y="2276"/>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365"/>
            <p:cNvSpPr>
              <a:spLocks noChangeArrowheads="1"/>
            </p:cNvSpPr>
            <p:nvPr/>
          </p:nvSpPr>
          <p:spPr bwMode="auto">
            <a:xfrm>
              <a:off x="380" y="2605"/>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2" name="Rectangle 366"/>
            <p:cNvSpPr>
              <a:spLocks noChangeArrowheads="1"/>
            </p:cNvSpPr>
            <p:nvPr/>
          </p:nvSpPr>
          <p:spPr bwMode="auto">
            <a:xfrm>
              <a:off x="422" y="2637"/>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367"/>
            <p:cNvSpPr>
              <a:spLocks noChangeArrowheads="1"/>
            </p:cNvSpPr>
            <p:nvPr/>
          </p:nvSpPr>
          <p:spPr bwMode="auto">
            <a:xfrm>
              <a:off x="502" y="2968"/>
              <a:ext cx="496" cy="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Rectangle 368"/>
            <p:cNvSpPr>
              <a:spLocks noChangeArrowheads="1"/>
            </p:cNvSpPr>
            <p:nvPr/>
          </p:nvSpPr>
          <p:spPr bwMode="auto">
            <a:xfrm>
              <a:off x="544" y="3000"/>
              <a:ext cx="413" cy="5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Rectangle 369"/>
            <p:cNvSpPr>
              <a:spLocks noChangeArrowheads="1"/>
            </p:cNvSpPr>
            <p:nvPr/>
          </p:nvSpPr>
          <p:spPr bwMode="auto">
            <a:xfrm>
              <a:off x="594" y="2312"/>
              <a:ext cx="484" cy="2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 name="Freeform 370"/>
            <p:cNvSpPr>
              <a:spLocks/>
            </p:cNvSpPr>
            <p:nvPr/>
          </p:nvSpPr>
          <p:spPr bwMode="auto">
            <a:xfrm>
              <a:off x="594" y="2673"/>
              <a:ext cx="484" cy="29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Rectangle 371"/>
            <p:cNvSpPr>
              <a:spLocks noChangeArrowheads="1"/>
            </p:cNvSpPr>
            <p:nvPr/>
          </p:nvSpPr>
          <p:spPr bwMode="auto">
            <a:xfrm>
              <a:off x="422" y="2312"/>
              <a:ext cx="172" cy="29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8" name="Rectangle 372"/>
            <p:cNvSpPr>
              <a:spLocks noChangeArrowheads="1"/>
            </p:cNvSpPr>
            <p:nvPr/>
          </p:nvSpPr>
          <p:spPr bwMode="auto">
            <a:xfrm>
              <a:off x="651" y="2424"/>
              <a:ext cx="172"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9" name="Freeform 373"/>
            <p:cNvSpPr>
              <a:spLocks/>
            </p:cNvSpPr>
            <p:nvPr/>
          </p:nvSpPr>
          <p:spPr bwMode="auto">
            <a:xfrm>
              <a:off x="422" y="2673"/>
              <a:ext cx="172" cy="29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0" name="Freeform 374"/>
            <p:cNvSpPr>
              <a:spLocks/>
            </p:cNvSpPr>
            <p:nvPr/>
          </p:nvSpPr>
          <p:spPr bwMode="auto">
            <a:xfrm>
              <a:off x="578" y="3096"/>
              <a:ext cx="35"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1" name="Freeform 375"/>
            <p:cNvSpPr>
              <a:spLocks noEditPoints="1"/>
            </p:cNvSpPr>
            <p:nvPr/>
          </p:nvSpPr>
          <p:spPr bwMode="auto">
            <a:xfrm>
              <a:off x="645" y="3096"/>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2" name="Freeform 376"/>
            <p:cNvSpPr>
              <a:spLocks/>
            </p:cNvSpPr>
            <p:nvPr/>
          </p:nvSpPr>
          <p:spPr bwMode="auto">
            <a:xfrm>
              <a:off x="725" y="3096"/>
              <a:ext cx="36"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3" name="Freeform 377"/>
            <p:cNvSpPr>
              <a:spLocks noEditPoints="1"/>
            </p:cNvSpPr>
            <p:nvPr/>
          </p:nvSpPr>
          <p:spPr bwMode="auto">
            <a:xfrm>
              <a:off x="568" y="3220"/>
              <a:ext cx="63" cy="89"/>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4" name="Freeform 378"/>
            <p:cNvSpPr>
              <a:spLocks/>
            </p:cNvSpPr>
            <p:nvPr/>
          </p:nvSpPr>
          <p:spPr bwMode="auto">
            <a:xfrm>
              <a:off x="653" y="3220"/>
              <a:ext cx="38" cy="8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5" name="Freeform 379"/>
            <p:cNvSpPr>
              <a:spLocks noEditPoints="1"/>
            </p:cNvSpPr>
            <p:nvPr/>
          </p:nvSpPr>
          <p:spPr bwMode="auto">
            <a:xfrm>
              <a:off x="71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6" name="Freeform 380"/>
            <p:cNvSpPr>
              <a:spLocks noEditPoints="1"/>
            </p:cNvSpPr>
            <p:nvPr/>
          </p:nvSpPr>
          <p:spPr bwMode="auto">
            <a:xfrm>
              <a:off x="568" y="3589"/>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7" name="Freeform 381"/>
            <p:cNvSpPr>
              <a:spLocks/>
            </p:cNvSpPr>
            <p:nvPr/>
          </p:nvSpPr>
          <p:spPr bwMode="auto">
            <a:xfrm>
              <a:off x="653" y="3589"/>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8" name="Freeform 382"/>
            <p:cNvSpPr>
              <a:spLocks noEditPoints="1"/>
            </p:cNvSpPr>
            <p:nvPr/>
          </p:nvSpPr>
          <p:spPr bwMode="auto">
            <a:xfrm>
              <a:off x="715" y="3589"/>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9" name="Freeform 383"/>
            <p:cNvSpPr>
              <a:spLocks noEditPoints="1"/>
            </p:cNvSpPr>
            <p:nvPr/>
          </p:nvSpPr>
          <p:spPr bwMode="auto">
            <a:xfrm>
              <a:off x="568" y="3343"/>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0" name="Freeform 384"/>
            <p:cNvSpPr>
              <a:spLocks noEditPoints="1"/>
            </p:cNvSpPr>
            <p:nvPr/>
          </p:nvSpPr>
          <p:spPr bwMode="auto">
            <a:xfrm>
              <a:off x="645" y="3343"/>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1" name="Freeform 385"/>
            <p:cNvSpPr>
              <a:spLocks/>
            </p:cNvSpPr>
            <p:nvPr/>
          </p:nvSpPr>
          <p:spPr bwMode="auto">
            <a:xfrm>
              <a:off x="725" y="3343"/>
              <a:ext cx="36"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2" name="Freeform 386"/>
            <p:cNvSpPr>
              <a:spLocks/>
            </p:cNvSpPr>
            <p:nvPr/>
          </p:nvSpPr>
          <p:spPr bwMode="auto">
            <a:xfrm>
              <a:off x="578" y="3467"/>
              <a:ext cx="35"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 name="Freeform 387"/>
            <p:cNvSpPr>
              <a:spLocks/>
            </p:cNvSpPr>
            <p:nvPr/>
          </p:nvSpPr>
          <p:spPr bwMode="auto">
            <a:xfrm>
              <a:off x="875" y="3096"/>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4" name="Freeform 388"/>
            <p:cNvSpPr>
              <a:spLocks noEditPoints="1"/>
            </p:cNvSpPr>
            <p:nvPr/>
          </p:nvSpPr>
          <p:spPr bwMode="auto">
            <a:xfrm>
              <a:off x="86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5" name="Freeform 389"/>
            <p:cNvSpPr>
              <a:spLocks noEditPoints="1"/>
            </p:cNvSpPr>
            <p:nvPr/>
          </p:nvSpPr>
          <p:spPr bwMode="auto">
            <a:xfrm>
              <a:off x="865" y="3343"/>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6" name="Freeform 390"/>
            <p:cNvSpPr>
              <a:spLocks/>
            </p:cNvSpPr>
            <p:nvPr/>
          </p:nvSpPr>
          <p:spPr bwMode="auto">
            <a:xfrm>
              <a:off x="875"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7" name="Freeform 391"/>
            <p:cNvSpPr>
              <a:spLocks/>
            </p:cNvSpPr>
            <p:nvPr/>
          </p:nvSpPr>
          <p:spPr bwMode="auto">
            <a:xfrm>
              <a:off x="653"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8" name="Freeform 392"/>
            <p:cNvSpPr>
              <a:spLocks noEditPoints="1"/>
            </p:cNvSpPr>
            <p:nvPr/>
          </p:nvSpPr>
          <p:spPr bwMode="auto">
            <a:xfrm>
              <a:off x="789" y="3096"/>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9" name="Freeform 393"/>
            <p:cNvSpPr>
              <a:spLocks/>
            </p:cNvSpPr>
            <p:nvPr/>
          </p:nvSpPr>
          <p:spPr bwMode="auto">
            <a:xfrm>
              <a:off x="797" y="3220"/>
              <a:ext cx="38" cy="8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0" name="Freeform 394"/>
            <p:cNvSpPr>
              <a:spLocks/>
            </p:cNvSpPr>
            <p:nvPr/>
          </p:nvSpPr>
          <p:spPr bwMode="auto">
            <a:xfrm>
              <a:off x="797" y="3589"/>
              <a:ext cx="38" cy="88"/>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1" name="Freeform 395"/>
            <p:cNvSpPr>
              <a:spLocks noEditPoints="1"/>
            </p:cNvSpPr>
            <p:nvPr/>
          </p:nvSpPr>
          <p:spPr bwMode="auto">
            <a:xfrm>
              <a:off x="789" y="3343"/>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2" name="Freeform 396"/>
            <p:cNvSpPr>
              <a:spLocks noEditPoints="1"/>
            </p:cNvSpPr>
            <p:nvPr/>
          </p:nvSpPr>
          <p:spPr bwMode="auto">
            <a:xfrm>
              <a:off x="568" y="3704"/>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3" name="Freeform 397"/>
            <p:cNvSpPr>
              <a:spLocks/>
            </p:cNvSpPr>
            <p:nvPr/>
          </p:nvSpPr>
          <p:spPr bwMode="auto">
            <a:xfrm>
              <a:off x="653" y="3704"/>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4" name="Freeform 398"/>
            <p:cNvSpPr>
              <a:spLocks noEditPoints="1"/>
            </p:cNvSpPr>
            <p:nvPr/>
          </p:nvSpPr>
          <p:spPr bwMode="auto">
            <a:xfrm>
              <a:off x="715" y="3704"/>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5" name="Freeform 399"/>
            <p:cNvSpPr>
              <a:spLocks noEditPoints="1"/>
            </p:cNvSpPr>
            <p:nvPr/>
          </p:nvSpPr>
          <p:spPr bwMode="auto">
            <a:xfrm>
              <a:off x="568" y="3828"/>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6" name="Freeform 400"/>
            <p:cNvSpPr>
              <a:spLocks noEditPoints="1"/>
            </p:cNvSpPr>
            <p:nvPr/>
          </p:nvSpPr>
          <p:spPr bwMode="auto">
            <a:xfrm>
              <a:off x="645" y="3828"/>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7" name="Freeform 401"/>
            <p:cNvSpPr>
              <a:spLocks/>
            </p:cNvSpPr>
            <p:nvPr/>
          </p:nvSpPr>
          <p:spPr bwMode="auto">
            <a:xfrm>
              <a:off x="797" y="3467"/>
              <a:ext cx="38" cy="88"/>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8" name="Freeform 402"/>
            <p:cNvSpPr>
              <a:spLocks noEditPoints="1"/>
            </p:cNvSpPr>
            <p:nvPr/>
          </p:nvSpPr>
          <p:spPr bwMode="auto">
            <a:xfrm>
              <a:off x="715" y="3467"/>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9" name="Rectangle 403"/>
            <p:cNvSpPr>
              <a:spLocks noChangeArrowheads="1"/>
            </p:cNvSpPr>
            <p:nvPr/>
          </p:nvSpPr>
          <p:spPr bwMode="auto">
            <a:xfrm>
              <a:off x="422" y="1905"/>
              <a:ext cx="174" cy="3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0" name="Rectangle 404"/>
            <p:cNvSpPr>
              <a:spLocks noChangeArrowheads="1"/>
            </p:cNvSpPr>
            <p:nvPr/>
          </p:nvSpPr>
          <p:spPr bwMode="auto">
            <a:xfrm>
              <a:off x="765" y="1979"/>
              <a:ext cx="148" cy="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1" name="Rectangle 405"/>
            <p:cNvSpPr>
              <a:spLocks noChangeArrowheads="1"/>
            </p:cNvSpPr>
            <p:nvPr/>
          </p:nvSpPr>
          <p:spPr bwMode="auto">
            <a:xfrm>
              <a:off x="765" y="1849"/>
              <a:ext cx="32" cy="26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2" name="Rectangle 406"/>
            <p:cNvSpPr>
              <a:spLocks noChangeArrowheads="1"/>
            </p:cNvSpPr>
            <p:nvPr/>
          </p:nvSpPr>
          <p:spPr bwMode="auto">
            <a:xfrm>
              <a:off x="528" y="1837"/>
              <a:ext cx="177" cy="40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3" name="Rectangle 407"/>
            <p:cNvSpPr>
              <a:spLocks noChangeArrowheads="1"/>
            </p:cNvSpPr>
            <p:nvPr/>
          </p:nvSpPr>
          <p:spPr bwMode="auto">
            <a:xfrm>
              <a:off x="653" y="1803"/>
              <a:ext cx="112" cy="4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4" name="Rectangle 408"/>
            <p:cNvSpPr>
              <a:spLocks noChangeArrowheads="1"/>
            </p:cNvSpPr>
            <p:nvPr/>
          </p:nvSpPr>
          <p:spPr bwMode="auto">
            <a:xfrm>
              <a:off x="596" y="1945"/>
              <a:ext cx="97" cy="29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55" name="Group 54"/>
          <p:cNvGrpSpPr/>
          <p:nvPr userDrawn="1"/>
        </p:nvGrpSpPr>
        <p:grpSpPr>
          <a:xfrm>
            <a:off x="1" y="5467685"/>
            <a:ext cx="12192000" cy="1434651"/>
            <a:chOff x="0" y="5576826"/>
            <a:chExt cx="12436475" cy="1463419"/>
          </a:xfrm>
        </p:grpSpPr>
        <p:sp>
          <p:nvSpPr>
            <p:cNvPr id="56" name="Rectangle 55"/>
            <p:cNvSpPr/>
            <p:nvPr/>
          </p:nvSpPr>
          <p:spPr bwMode="auto">
            <a:xfrm>
              <a:off x="0" y="6948805"/>
              <a:ext cx="12436475" cy="914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p:cNvGrpSpPr/>
            <p:nvPr/>
          </p:nvGrpSpPr>
          <p:grpSpPr>
            <a:xfrm flipH="1">
              <a:off x="6675438" y="5576826"/>
              <a:ext cx="5761037" cy="1381698"/>
              <a:chOff x="274638" y="6557306"/>
              <a:chExt cx="2220036" cy="437219"/>
            </a:xfrm>
          </p:grpSpPr>
          <p:sp>
            <p:nvSpPr>
              <p:cNvPr id="58" name="Freeform 19"/>
              <p:cNvSpPr>
                <a:spLocks/>
              </p:cNvSpPr>
              <p:nvPr/>
            </p:nvSpPr>
            <p:spPr bwMode="auto">
              <a:xfrm flipH="1">
                <a:off x="1142157" y="6679474"/>
                <a:ext cx="1352517" cy="315051"/>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92D050"/>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59" name="Freeform 19"/>
              <p:cNvSpPr>
                <a:spLocks/>
              </p:cNvSpPr>
              <p:nvPr/>
            </p:nvSpPr>
            <p:spPr bwMode="auto">
              <a:xfrm flipH="1">
                <a:off x="274638" y="6557306"/>
                <a:ext cx="1735038" cy="437219"/>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0" name="Freeform 30"/>
              <p:cNvSpPr>
                <a:spLocks/>
              </p:cNvSpPr>
              <p:nvPr/>
            </p:nvSpPr>
            <p:spPr bwMode="auto">
              <a:xfrm flipH="1">
                <a:off x="398308" y="6799846"/>
                <a:ext cx="950170" cy="192799"/>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sp>
        <p:nvSpPr>
          <p:cNvPr id="61" name="Title 1"/>
          <p:cNvSpPr>
            <a:spLocks noGrp="1"/>
          </p:cNvSpPr>
          <p:nvPr>
            <p:ph type="title" hasCustomPrompt="1"/>
          </p:nvPr>
        </p:nvSpPr>
        <p:spPr>
          <a:xfrm>
            <a:off x="269302" y="2084187"/>
            <a:ext cx="8964185" cy="1793090"/>
          </a:xfrm>
        </p:spPr>
        <p:txBody>
          <a:bodyPr/>
          <a:lstStyle>
            <a:lvl1pPr>
              <a:defRPr/>
            </a:lvl1pPr>
          </a:lstStyle>
          <a:p>
            <a:r>
              <a:rPr lang="en-AU" dirty="0"/>
              <a:t>Sub title</a:t>
            </a:r>
          </a:p>
        </p:txBody>
      </p:sp>
    </p:spTree>
    <p:extLst>
      <p:ext uri="{BB962C8B-B14F-4D97-AF65-F5344CB8AC3E}">
        <p14:creationId xmlns:p14="http://schemas.microsoft.com/office/powerpoint/2010/main" val="236853418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27779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0"/>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7" y="434679"/>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4" y="1413776"/>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1"/>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13205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32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Graphical space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485" y="467832"/>
            <a:ext cx="10707915" cy="1063141"/>
          </a:xfrm>
        </p:spPr>
        <p:txBody>
          <a:bodyPr>
            <a:normAutofit/>
          </a:bodyPr>
          <a:lstStyle>
            <a:lvl1pPr algn="l">
              <a:defRPr sz="3733" cap="all" baseline="0">
                <a:solidFill>
                  <a:schemeClr val="accent1"/>
                </a:solidFill>
              </a:defRPr>
            </a:lvl1pPr>
          </a:lstStyle>
          <a:p>
            <a:r>
              <a:rPr lang="en-GB" dirty="0"/>
              <a:t>Slide heading</a:t>
            </a:r>
            <a:endParaRPr lang="en-US" dirty="0"/>
          </a:p>
        </p:txBody>
      </p:sp>
    </p:spTree>
    <p:extLst>
      <p:ext uri="{BB962C8B-B14F-4D97-AF65-F5344CB8AC3E}">
        <p14:creationId xmlns:p14="http://schemas.microsoft.com/office/powerpoint/2010/main" val="27032888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84271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36513C-FCD5-4A7A-B23E-0C82124A43D8}" type="datetime1">
              <a:rPr lang="en-US" smtClean="0"/>
              <a:t>6/5/2018</a:t>
            </a:fld>
            <a:endParaRPr lang="en-US"/>
          </a:p>
        </p:txBody>
      </p:sp>
      <p:sp>
        <p:nvSpPr>
          <p:cNvPr id="5" name="Footer Placeholder 4"/>
          <p:cNvSpPr>
            <a:spLocks noGrp="1"/>
          </p:cNvSpPr>
          <p:nvPr>
            <p:ph type="ftr" sz="quarter" idx="11"/>
          </p:nvPr>
        </p:nvSpPr>
        <p:spPr/>
        <p:txBody>
          <a:bodyPr/>
          <a:lstStyle/>
          <a:p>
            <a:r>
              <a:rPr lang="en-US"/>
              <a:t>Copyright Sysgain, Inc. 2017 Confidential And Proprietary - All Rights Reserved</a:t>
            </a:r>
          </a:p>
        </p:txBody>
      </p:sp>
      <p:sp>
        <p:nvSpPr>
          <p:cNvPr id="6" name="Slide Number Placeholder 5"/>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27523731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85" y="138548"/>
            <a:ext cx="10515600" cy="557367"/>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142285" y="1081158"/>
            <a:ext cx="3669064" cy="4955500"/>
          </a:xfrm>
        </p:spPr>
        <p:txBody>
          <a:bodyPr>
            <a:normAutofit/>
          </a:bodyPr>
          <a:lstStyle>
            <a:lvl1pPr>
              <a:defRPr sz="1800"/>
            </a:lvl1pPr>
            <a:lvl2pPr>
              <a:defRPr sz="1600"/>
            </a:lvl2pPr>
            <a:lvl3pPr>
              <a:defRPr sz="1400"/>
            </a:lvl3pPr>
            <a:lvl4pPr>
              <a:defRPr sz="12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1557042" cy="365125"/>
          </a:xfrm>
        </p:spPr>
        <p:txBody>
          <a:bodyPr/>
          <a:lstStyle/>
          <a:p>
            <a:fld id="{66297EBD-5ABE-4ED7-ABC5-FD2229DAE982}" type="datetime1">
              <a:rPr lang="en-US" smtClean="0"/>
              <a:t>6/5/2018</a:t>
            </a:fld>
            <a:endParaRPr lang="en-US"/>
          </a:p>
        </p:txBody>
      </p:sp>
      <p:sp>
        <p:nvSpPr>
          <p:cNvPr id="5" name="Footer Placeholder 4"/>
          <p:cNvSpPr>
            <a:spLocks noGrp="1"/>
          </p:cNvSpPr>
          <p:nvPr>
            <p:ph type="ftr" sz="quarter" idx="11"/>
          </p:nvPr>
        </p:nvSpPr>
        <p:spPr>
          <a:xfrm>
            <a:off x="3131618" y="6356350"/>
            <a:ext cx="5615872" cy="365125"/>
          </a:xfrm>
        </p:spPr>
        <p:txBody>
          <a:bodyPr/>
          <a:lstStyle/>
          <a:p>
            <a:r>
              <a:rPr lang="en-US" dirty="0"/>
              <a:t>Copyright </a:t>
            </a:r>
            <a:r>
              <a:rPr lang="en-US" dirty="0" err="1"/>
              <a:t>Sysgain</a:t>
            </a:r>
            <a:r>
              <a:rPr lang="en-US" dirty="0"/>
              <a:t>, Inc. 2017 Confidential And Proprietary - All Rights Reserved</a:t>
            </a:r>
          </a:p>
        </p:txBody>
      </p:sp>
      <p:sp>
        <p:nvSpPr>
          <p:cNvPr id="6" name="Slide Number Placeholder 5"/>
          <p:cNvSpPr>
            <a:spLocks noGrp="1"/>
          </p:cNvSpPr>
          <p:nvPr>
            <p:ph type="sldNum" sz="quarter" idx="12"/>
          </p:nvPr>
        </p:nvSpPr>
        <p:spPr>
          <a:xfrm>
            <a:off x="9856098" y="6356350"/>
            <a:ext cx="1497701" cy="365125"/>
          </a:xfrm>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24101808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51620-531E-4BEE-85A8-345832436EF2}" type="datetime1">
              <a:rPr lang="en-US" smtClean="0"/>
              <a:t>6/5/2018</a:t>
            </a:fld>
            <a:endParaRPr lang="en-US"/>
          </a:p>
        </p:txBody>
      </p:sp>
      <p:sp>
        <p:nvSpPr>
          <p:cNvPr id="5" name="Footer Placeholder 4"/>
          <p:cNvSpPr>
            <a:spLocks noGrp="1"/>
          </p:cNvSpPr>
          <p:nvPr>
            <p:ph type="ftr" sz="quarter" idx="11"/>
          </p:nvPr>
        </p:nvSpPr>
        <p:spPr/>
        <p:txBody>
          <a:bodyPr/>
          <a:lstStyle/>
          <a:p>
            <a:r>
              <a:rPr lang="en-US"/>
              <a:t>Copyright Sysgain, Inc. 2017 Confidential And Proprietary - All Rights Reserved</a:t>
            </a:r>
          </a:p>
        </p:txBody>
      </p:sp>
      <p:sp>
        <p:nvSpPr>
          <p:cNvPr id="6" name="Slide Number Placeholder 5"/>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15163733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C48931-FE85-4D32-B0E2-CFBCBA5EFE07}" type="datetime1">
              <a:rPr lang="en-US" smtClean="0"/>
              <a:t>6/5/2018</a:t>
            </a:fld>
            <a:endParaRPr lang="en-US"/>
          </a:p>
        </p:txBody>
      </p:sp>
      <p:sp>
        <p:nvSpPr>
          <p:cNvPr id="6" name="Footer Placeholder 5"/>
          <p:cNvSpPr>
            <a:spLocks noGrp="1"/>
          </p:cNvSpPr>
          <p:nvPr>
            <p:ph type="ftr" sz="quarter" idx="11"/>
          </p:nvPr>
        </p:nvSpPr>
        <p:spPr/>
        <p:txBody>
          <a:bodyPr/>
          <a:lstStyle/>
          <a:p>
            <a:r>
              <a:rPr lang="en-US"/>
              <a:t>Copyright Sysgain, Inc. 2017 Confidential And Proprietary - All Rights Reserved</a:t>
            </a:r>
          </a:p>
        </p:txBody>
      </p:sp>
      <p:sp>
        <p:nvSpPr>
          <p:cNvPr id="7" name="Slide Number Placeholder 6"/>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4220913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317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9F4EA1-42F2-4D00-B725-81825F129DC7}" type="datetime1">
              <a:rPr lang="en-US" smtClean="0"/>
              <a:t>6/5/2018</a:t>
            </a:fld>
            <a:endParaRPr lang="en-US"/>
          </a:p>
        </p:txBody>
      </p:sp>
      <p:sp>
        <p:nvSpPr>
          <p:cNvPr id="8" name="Footer Placeholder 7"/>
          <p:cNvSpPr>
            <a:spLocks noGrp="1"/>
          </p:cNvSpPr>
          <p:nvPr>
            <p:ph type="ftr" sz="quarter" idx="11"/>
          </p:nvPr>
        </p:nvSpPr>
        <p:spPr/>
        <p:txBody>
          <a:bodyPr/>
          <a:lstStyle/>
          <a:p>
            <a:r>
              <a:rPr lang="en-US"/>
              <a:t>Copyright Sysgain, Inc. 2017 Confidential And Proprietary - All Rights Reserved</a:t>
            </a:r>
          </a:p>
        </p:txBody>
      </p:sp>
      <p:sp>
        <p:nvSpPr>
          <p:cNvPr id="9" name="Slide Number Placeholder 8"/>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41599493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D1B10E-EA89-42B6-AC0E-29E7AC11E94F}" type="datetime1">
              <a:rPr lang="en-US" smtClean="0"/>
              <a:t>6/5/2018</a:t>
            </a:fld>
            <a:endParaRPr lang="en-US"/>
          </a:p>
        </p:txBody>
      </p:sp>
      <p:sp>
        <p:nvSpPr>
          <p:cNvPr id="4" name="Footer Placeholder 3"/>
          <p:cNvSpPr>
            <a:spLocks noGrp="1"/>
          </p:cNvSpPr>
          <p:nvPr>
            <p:ph type="ftr" sz="quarter" idx="11"/>
          </p:nvPr>
        </p:nvSpPr>
        <p:spPr/>
        <p:txBody>
          <a:bodyPr/>
          <a:lstStyle/>
          <a:p>
            <a:r>
              <a:rPr lang="en-US"/>
              <a:t>Copyright Sysgain, Inc. 2017 Confidential And Proprietary - All Rights Reserved</a:t>
            </a:r>
          </a:p>
        </p:txBody>
      </p:sp>
      <p:sp>
        <p:nvSpPr>
          <p:cNvPr id="5" name="Slide Number Placeholder 4"/>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163667453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0BE2EF-B85C-4C69-BC80-87DEF660B66C}" type="datetime1">
              <a:rPr lang="en-US" smtClean="0"/>
              <a:t>6/5/2018</a:t>
            </a:fld>
            <a:endParaRPr lang="en-US"/>
          </a:p>
        </p:txBody>
      </p:sp>
      <p:sp>
        <p:nvSpPr>
          <p:cNvPr id="3" name="Footer Placeholder 2"/>
          <p:cNvSpPr>
            <a:spLocks noGrp="1"/>
          </p:cNvSpPr>
          <p:nvPr>
            <p:ph type="ftr" sz="quarter" idx="11"/>
          </p:nvPr>
        </p:nvSpPr>
        <p:spPr/>
        <p:txBody>
          <a:bodyPr/>
          <a:lstStyle/>
          <a:p>
            <a:r>
              <a:rPr lang="en-US"/>
              <a:t>Copyright Sysgain, Inc. 2017 Confidential And Proprietary - All Rights Reserved</a:t>
            </a:r>
          </a:p>
        </p:txBody>
      </p:sp>
      <p:sp>
        <p:nvSpPr>
          <p:cNvPr id="4" name="Slide Number Placeholder 3"/>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7496488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3965BB-EEA9-4FFD-B819-A81131701F8E}" type="datetime1">
              <a:rPr lang="en-US" smtClean="0"/>
              <a:t>6/5/2018</a:t>
            </a:fld>
            <a:endParaRPr lang="en-US"/>
          </a:p>
        </p:txBody>
      </p:sp>
      <p:sp>
        <p:nvSpPr>
          <p:cNvPr id="6" name="Footer Placeholder 5"/>
          <p:cNvSpPr>
            <a:spLocks noGrp="1"/>
          </p:cNvSpPr>
          <p:nvPr>
            <p:ph type="ftr" sz="quarter" idx="11"/>
          </p:nvPr>
        </p:nvSpPr>
        <p:spPr/>
        <p:txBody>
          <a:bodyPr/>
          <a:lstStyle/>
          <a:p>
            <a:r>
              <a:rPr lang="en-US"/>
              <a:t>Copyright Sysgain, Inc. 2017 Confidential And Proprietary - All Rights Reserved</a:t>
            </a:r>
          </a:p>
        </p:txBody>
      </p:sp>
      <p:sp>
        <p:nvSpPr>
          <p:cNvPr id="7" name="Slide Number Placeholder 6"/>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8300192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19E43-0F60-40ED-AAC1-CB6879CBEB7F}" type="datetime1">
              <a:rPr lang="en-US" smtClean="0"/>
              <a:t>6/5/2018</a:t>
            </a:fld>
            <a:endParaRPr lang="en-US"/>
          </a:p>
        </p:txBody>
      </p:sp>
      <p:sp>
        <p:nvSpPr>
          <p:cNvPr id="6" name="Footer Placeholder 5"/>
          <p:cNvSpPr>
            <a:spLocks noGrp="1"/>
          </p:cNvSpPr>
          <p:nvPr>
            <p:ph type="ftr" sz="quarter" idx="11"/>
          </p:nvPr>
        </p:nvSpPr>
        <p:spPr/>
        <p:txBody>
          <a:bodyPr/>
          <a:lstStyle/>
          <a:p>
            <a:r>
              <a:rPr lang="en-US"/>
              <a:t>Copyright Sysgain, Inc. 2017 Confidential And Proprietary - All Rights Reserved</a:t>
            </a:r>
          </a:p>
        </p:txBody>
      </p:sp>
      <p:sp>
        <p:nvSpPr>
          <p:cNvPr id="7" name="Slide Number Placeholder 6"/>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68673798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652595-0E7F-4098-AF5E-0C81EFE9FD99}" type="datetime1">
              <a:rPr lang="en-US" smtClean="0"/>
              <a:t>6/5/2018</a:t>
            </a:fld>
            <a:endParaRPr lang="en-US"/>
          </a:p>
        </p:txBody>
      </p:sp>
      <p:sp>
        <p:nvSpPr>
          <p:cNvPr id="5" name="Footer Placeholder 4"/>
          <p:cNvSpPr>
            <a:spLocks noGrp="1"/>
          </p:cNvSpPr>
          <p:nvPr>
            <p:ph type="ftr" sz="quarter" idx="11"/>
          </p:nvPr>
        </p:nvSpPr>
        <p:spPr/>
        <p:txBody>
          <a:bodyPr/>
          <a:lstStyle/>
          <a:p>
            <a:r>
              <a:rPr lang="en-US"/>
              <a:t>Copyright Sysgain, Inc. 2017 Confidential And Proprietary - All Rights Reserved</a:t>
            </a:r>
          </a:p>
        </p:txBody>
      </p:sp>
      <p:sp>
        <p:nvSpPr>
          <p:cNvPr id="6" name="Slide Number Placeholder 5"/>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7402071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350D99-AF2D-42A2-A20E-3BC0367EF4A7}" type="datetime1">
              <a:rPr lang="en-US" smtClean="0"/>
              <a:t>6/5/2018</a:t>
            </a:fld>
            <a:endParaRPr lang="en-US"/>
          </a:p>
        </p:txBody>
      </p:sp>
      <p:sp>
        <p:nvSpPr>
          <p:cNvPr id="5" name="Footer Placeholder 4"/>
          <p:cNvSpPr>
            <a:spLocks noGrp="1"/>
          </p:cNvSpPr>
          <p:nvPr>
            <p:ph type="ftr" sz="quarter" idx="11"/>
          </p:nvPr>
        </p:nvSpPr>
        <p:spPr/>
        <p:txBody>
          <a:bodyPr/>
          <a:lstStyle/>
          <a:p>
            <a:r>
              <a:rPr lang="en-US"/>
              <a:t>Copyright Sysgain, Inc. 2017 Confidential And Proprietary - All Rights Reserved</a:t>
            </a:r>
          </a:p>
        </p:txBody>
      </p:sp>
      <p:sp>
        <p:nvSpPr>
          <p:cNvPr id="6" name="Slide Number Placeholder 5"/>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255229383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48" t="13576" b="3154"/>
          <a:stretch/>
        </p:blipFill>
        <p:spPr>
          <a:xfrm>
            <a:off x="0" y="-7783"/>
            <a:ext cx="12192000" cy="6873565"/>
          </a:xfrm>
          <a:prstGeom prst="rect">
            <a:avLst/>
          </a:prstGeom>
        </p:spPr>
      </p:pic>
      <p:sp>
        <p:nvSpPr>
          <p:cNvPr id="2" name="Rectangle 1"/>
          <p:cNvSpPr/>
          <p:nvPr userDrawn="1"/>
        </p:nvSpPr>
        <p:spPr bwMode="auto">
          <a:xfrm>
            <a:off x="5647725" y="2084172"/>
            <a:ext cx="6274974" cy="3586208"/>
          </a:xfrm>
          <a:prstGeom prst="rect">
            <a:avLst/>
          </a:prstGeom>
          <a:solidFill>
            <a:schemeClr val="tx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788" y="2084186"/>
            <a:ext cx="6276530" cy="1793104"/>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5646169" y="3877271"/>
            <a:ext cx="6276530" cy="1789991"/>
          </a:xfrm>
        </p:spPr>
        <p:txBody>
          <a:bodyPr tIns="109728" bIns="109728">
            <a:noAutofit/>
          </a:bodyPr>
          <a:lstStyle>
            <a:lvl1pPr marL="0" indent="0">
              <a:spcBef>
                <a:spcPts val="0"/>
              </a:spcBef>
              <a:buNone/>
              <a:defRPr sz="3137">
                <a:solidFill>
                  <a:schemeClr val="bg1"/>
                </a:solidFill>
              </a:defRPr>
            </a:lvl1pPr>
          </a:lstStyle>
          <a:p>
            <a:pPr lvl="0"/>
            <a:r>
              <a:rPr lang="en-US"/>
              <a:t>Speaker Name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212" y="5487867"/>
            <a:ext cx="1302804" cy="896552"/>
          </a:xfrm>
          <a:prstGeom prst="rect">
            <a:avLst/>
          </a:prstGeom>
        </p:spPr>
      </p:pic>
    </p:spTree>
    <p:extLst>
      <p:ext uri="{BB962C8B-B14F-4D97-AF65-F5344CB8AC3E}">
        <p14:creationId xmlns:p14="http://schemas.microsoft.com/office/powerpoint/2010/main" val="360008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02" b="7802"/>
          <a:stretch/>
        </p:blipFill>
        <p:spPr>
          <a:xfrm>
            <a:off x="0" y="0"/>
            <a:ext cx="12192000" cy="6858973"/>
          </a:xfrm>
          <a:prstGeom prst="rect">
            <a:avLst/>
          </a:prstGeom>
        </p:spPr>
      </p:pic>
      <p:sp>
        <p:nvSpPr>
          <p:cNvPr id="2" name="Rectangle 1"/>
          <p:cNvSpPr/>
          <p:nvPr userDrawn="1"/>
        </p:nvSpPr>
        <p:spPr bwMode="auto">
          <a:xfrm>
            <a:off x="5647725" y="2084172"/>
            <a:ext cx="6274974" cy="3586208"/>
          </a:xfrm>
          <a:prstGeom prst="rect">
            <a:avLst/>
          </a:prstGeom>
          <a:solidFill>
            <a:schemeClr val="tx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auto">
          <a:xfrm>
            <a:off x="5647788" y="2084186"/>
            <a:ext cx="6276530" cy="1793104"/>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5646169" y="3877271"/>
            <a:ext cx="6276530" cy="1789991"/>
          </a:xfrm>
        </p:spPr>
        <p:txBody>
          <a:bodyPr tIns="109728" bIns="109728">
            <a:noAutofit/>
          </a:bodyPr>
          <a:lstStyle>
            <a:lvl1pPr marL="0" indent="0">
              <a:spcBef>
                <a:spcPts val="0"/>
              </a:spcBef>
              <a:buNone/>
              <a:defRPr sz="3137">
                <a:solidFill>
                  <a:schemeClr val="bg1"/>
                </a:solidFill>
              </a:defRPr>
            </a:lvl1pPr>
          </a:lstStyle>
          <a:p>
            <a:pPr lvl="0"/>
            <a:r>
              <a:rPr lang="en-US"/>
              <a:t>Speaker Name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212" y="5487867"/>
            <a:ext cx="1302804" cy="896552"/>
          </a:xfrm>
          <a:prstGeom prst="rect">
            <a:avLst/>
          </a:prstGeom>
        </p:spPr>
      </p:pic>
    </p:spTree>
    <p:extLst>
      <p:ext uri="{BB962C8B-B14F-4D97-AF65-F5344CB8AC3E}">
        <p14:creationId xmlns:p14="http://schemas.microsoft.com/office/powerpoint/2010/main" val="347619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2" t="15644" r="242" b="388"/>
          <a:stretch/>
        </p:blipFill>
        <p:spPr>
          <a:xfrm>
            <a:off x="0" y="0"/>
            <a:ext cx="12192000" cy="6858973"/>
          </a:xfrm>
          <a:prstGeom prst="rect">
            <a:avLst/>
          </a:prstGeom>
        </p:spPr>
      </p:pic>
      <p:sp>
        <p:nvSpPr>
          <p:cNvPr id="5" name="Rectangle 4"/>
          <p:cNvSpPr/>
          <p:nvPr userDrawn="1"/>
        </p:nvSpPr>
        <p:spPr bwMode="auto">
          <a:xfrm>
            <a:off x="-1" y="2106936"/>
            <a:ext cx="4751363" cy="4752037"/>
          </a:xfrm>
          <a:prstGeom prst="rect">
            <a:avLst/>
          </a:prstGeom>
          <a:gradFill flip="none" rotWithShape="1">
            <a:gsLst>
              <a:gs pos="86000">
                <a:schemeClr val="accent1">
                  <a:lumMod val="0"/>
                  <a:lumOff val="100000"/>
                  <a:alpha val="0"/>
                </a:schemeClr>
              </a:gs>
              <a:gs pos="0">
                <a:schemeClr val="tx1">
                  <a:lumMod val="50000"/>
                  <a:alpha val="39000"/>
                </a:schemeClr>
              </a:gs>
            </a:gsLst>
            <a:path path="rect">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647725" y="2084172"/>
            <a:ext cx="6274974" cy="3586208"/>
          </a:xfrm>
          <a:prstGeom prst="rect">
            <a:avLst/>
          </a:prstGeom>
          <a:solidFill>
            <a:schemeClr val="tx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auto">
          <a:xfrm>
            <a:off x="5647788" y="2084186"/>
            <a:ext cx="6276530" cy="1793104"/>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5646169" y="3877271"/>
            <a:ext cx="6276530" cy="1789991"/>
          </a:xfrm>
        </p:spPr>
        <p:txBody>
          <a:bodyPr tIns="109728" bIns="109728">
            <a:noAutofit/>
          </a:bodyPr>
          <a:lstStyle>
            <a:lvl1pPr marL="0" indent="0">
              <a:spcBef>
                <a:spcPts val="0"/>
              </a:spcBef>
              <a:buNone/>
              <a:defRPr sz="3137">
                <a:solidFill>
                  <a:schemeClr val="bg1"/>
                </a:solidFill>
              </a:defRPr>
            </a:lvl1pPr>
          </a:lstStyle>
          <a:p>
            <a:pPr lvl="0"/>
            <a:r>
              <a:rPr lang="en-US"/>
              <a:t>Speaker Name</a:t>
            </a:r>
          </a:p>
        </p:txBody>
      </p:sp>
    </p:spTree>
    <p:extLst>
      <p:ext uri="{BB962C8B-B14F-4D97-AF65-F5344CB8AC3E}">
        <p14:creationId xmlns:p14="http://schemas.microsoft.com/office/powerpoint/2010/main" val="177691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586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solidFill>
                  <a:schemeClr val="tx2"/>
                </a:soli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056" y="454698"/>
            <a:ext cx="1070710" cy="736832"/>
          </a:xfrm>
          <a:prstGeom prst="rect">
            <a:avLst/>
          </a:prstGeom>
        </p:spPr>
      </p:pic>
    </p:spTree>
    <p:extLst>
      <p:ext uri="{BB962C8B-B14F-4D97-AF65-F5344CB8AC3E}">
        <p14:creationId xmlns:p14="http://schemas.microsoft.com/office/powerpoint/2010/main" val="275343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Content Placeholder 3"/>
          <p:cNvSpPr>
            <a:spLocks noGrp="1"/>
          </p:cNvSpPr>
          <p:nvPr>
            <p:ph sz="quarter" idx="11"/>
          </p:nvPr>
        </p:nvSpPr>
        <p:spPr>
          <a:xfrm>
            <a:off x="269239" y="1189177"/>
            <a:ext cx="11653523" cy="2375202"/>
          </a:xfrm>
        </p:spPr>
        <p:txBody>
          <a:bodyPr/>
          <a:lstStyle>
            <a:lvl1pPr marL="0" indent="0">
              <a:buNone/>
              <a:defRPr/>
            </a:lvl1pPr>
            <a:lvl2pPr marL="0" indent="0">
              <a:buNone/>
              <a:defRPr sz="1961"/>
            </a:lvl2pPr>
            <a:lvl3pPr marL="222541" indent="0">
              <a:buNone/>
              <a:defRPr/>
            </a:lvl3pPr>
            <a:lvl4pPr marL="452862" indent="0">
              <a:buNone/>
              <a:defRPr/>
            </a:lvl4pPr>
            <a:lvl5pPr marL="673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03976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37520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16930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75266"/>
          </a:xfrm>
        </p:spPr>
        <p:txBody>
          <a:bodyPr>
            <a:spAutoFit/>
          </a:bodyPr>
          <a:lstStyle>
            <a:lvl1pPr>
              <a:defRPr sz="3529">
                <a:solidFill>
                  <a:schemeClr val="tx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5161110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809744"/>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809744"/>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9174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80974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80974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37485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20956"/>
          </a:xfrm>
        </p:spPr>
        <p:txBody>
          <a:bodyPr wrap="square">
            <a:spAutoFit/>
          </a:bodyPr>
          <a:lstStyle>
            <a:lvl1pPr marL="0" indent="0">
              <a:spcBef>
                <a:spcPts val="1200"/>
              </a:spcBef>
              <a:buClr>
                <a:schemeClr val="tx2"/>
              </a:buClr>
              <a:buFont typeface="Arial" pitchFamily="34" charset="0"/>
              <a:buNone/>
              <a:defRPr sz="3137">
                <a:solidFill>
                  <a:schemeClr val="tx2"/>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20956"/>
          </a:xfrm>
        </p:spPr>
        <p:txBody>
          <a:bodyPr wrap="square">
            <a:spAutoFit/>
          </a:bodyPr>
          <a:lstStyle>
            <a:lvl1pPr marL="0" indent="0">
              <a:spcBef>
                <a:spcPts val="1200"/>
              </a:spcBef>
              <a:buClr>
                <a:schemeClr val="tx2"/>
              </a:buClr>
              <a:buFont typeface="Arial" pitchFamily="34" charset="0"/>
              <a:buNone/>
              <a:defRPr sz="3137">
                <a:solidFill>
                  <a:schemeClr val="tx2"/>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597805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20956"/>
          </a:xfrm>
        </p:spPr>
        <p:txBody>
          <a:bodyPr wrap="square">
            <a:spAutoFit/>
          </a:bodyPr>
          <a:lstStyle>
            <a:lvl1pPr marL="0" indent="0">
              <a:spcBef>
                <a:spcPts val="1200"/>
              </a:spcBef>
              <a:buClr>
                <a:schemeClr val="tx1"/>
              </a:buClr>
              <a:buFont typeface="Arial" pitchFamily="34" charset="0"/>
              <a:buNone/>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20956"/>
          </a:xfrm>
        </p:spPr>
        <p:txBody>
          <a:bodyPr wrap="square">
            <a:spAutoFit/>
          </a:bodyPr>
          <a:lstStyle>
            <a:lvl1pPr marL="0" indent="0">
              <a:spcBef>
                <a:spcPts val="1200"/>
              </a:spcBef>
              <a:buClr>
                <a:schemeClr val="tx1"/>
              </a:buClr>
              <a:buFont typeface="Arial" pitchFamily="34" charset="0"/>
              <a:buNone/>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7522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3"/>
            </a:lvl1pPr>
          </a:lstStyle>
          <a:p>
            <a:r>
              <a:rPr lang="en-US"/>
              <a:t>Click to edit Master title style</a:t>
            </a:r>
          </a:p>
        </p:txBody>
      </p:sp>
    </p:spTree>
    <p:extLst>
      <p:ext uri="{BB962C8B-B14F-4D97-AF65-F5344CB8AC3E}">
        <p14:creationId xmlns:p14="http://schemas.microsoft.com/office/powerpoint/2010/main" val="385719479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7292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3">
    <p:bg bwMode="ltGray">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873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08501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483468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260199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4206551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9300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018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958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903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68545"/>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654361" y="6149501"/>
            <a:ext cx="1089427" cy="23340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165" y="3129930"/>
            <a:ext cx="7407785" cy="488568"/>
          </a:xfrm>
          <a:prstGeom prst="rect">
            <a:avLst/>
          </a:prstGeom>
        </p:spPr>
      </p:pic>
    </p:spTree>
    <p:extLst>
      <p:ext uri="{BB962C8B-B14F-4D97-AF65-F5344CB8AC3E}">
        <p14:creationId xmlns:p14="http://schemas.microsoft.com/office/powerpoint/2010/main" val="249443083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w-signatur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68545"/>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tx1"/>
                </a:soli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654361" y="6149501"/>
            <a:ext cx="1089427" cy="233404"/>
          </a:xfrm>
          <a:prstGeom prst="rect">
            <a:avLst/>
          </a:prstGeom>
        </p:spPr>
      </p:pic>
      <p:sp>
        <p:nvSpPr>
          <p:cNvPr id="8" name="Text Placeholder 2"/>
          <p:cNvSpPr>
            <a:spLocks noGrp="1"/>
          </p:cNvSpPr>
          <p:nvPr>
            <p:ph type="body" sz="quarter" idx="10"/>
          </p:nvPr>
        </p:nvSpPr>
        <p:spPr>
          <a:xfrm>
            <a:off x="297197" y="3429000"/>
            <a:ext cx="6604908" cy="333938"/>
          </a:xfrm>
        </p:spPr>
        <p:txBody>
          <a:bodyPr/>
          <a:lstStyle>
            <a:lvl1pPr marL="0" indent="0">
              <a:spcBef>
                <a:spcPts val="0"/>
              </a:spcBef>
              <a:buNone/>
              <a:defRPr sz="1078">
                <a:latin typeface="+mn-lt"/>
              </a:defRPr>
            </a:lvl1pPr>
          </a:lstStyle>
          <a:p>
            <a:pPr lvl="0"/>
            <a:r>
              <a:rPr lang="en-US"/>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165" y="2526089"/>
            <a:ext cx="7407785" cy="488568"/>
          </a:xfrm>
          <a:prstGeom prst="rect">
            <a:avLst/>
          </a:prstGeom>
        </p:spPr>
      </p:pic>
    </p:spTree>
    <p:extLst>
      <p:ext uri="{BB962C8B-B14F-4D97-AF65-F5344CB8AC3E}">
        <p14:creationId xmlns:p14="http://schemas.microsoft.com/office/powerpoint/2010/main" val="20929272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grpSp>
        <p:nvGrpSpPr>
          <p:cNvPr id="2" name="Group 1"/>
          <p:cNvGrpSpPr>
            <a:grpSpLocks noChangeAspect="1"/>
          </p:cNvGrpSpPr>
          <p:nvPr userDrawn="1"/>
        </p:nvGrpSpPr>
        <p:grpSpPr bwMode="black">
          <a:xfrm>
            <a:off x="359505" y="6236810"/>
            <a:ext cx="1253429" cy="269134"/>
            <a:chOff x="457200" y="1643393"/>
            <a:chExt cx="4492753" cy="964540"/>
          </a:xfrm>
        </p:grpSpPr>
        <p:pic>
          <p:nvPicPr>
            <p:cNvPr id="3" name="Picture 2"/>
            <p:cNvPicPr>
              <a:picLocks noChangeAspect="1"/>
            </p:cNvPicPr>
            <p:nvPr/>
          </p:nvPicPr>
          <p:blipFill>
            <a:blip r:embed="rId2"/>
            <a:stretch>
              <a:fillRect/>
            </a:stretch>
          </p:blipFill>
          <p:spPr bwMode="black">
            <a:xfrm>
              <a:off x="457200" y="1643393"/>
              <a:ext cx="964540" cy="964540"/>
            </a:xfrm>
            <a:prstGeom prst="rect">
              <a:avLst/>
            </a:prstGeom>
          </p:spPr>
        </p:pic>
        <p:sp>
          <p:nvSpPr>
            <p:cNvPr id="4"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8978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2"/>
          <p:cNvPicPr>
            <a:picLocks noChangeAspect="1"/>
          </p:cNvPicPr>
          <p:nvPr userDrawn="1"/>
        </p:nvPicPr>
        <p:blipFill>
          <a:blip r:embed="rId2"/>
          <a:stretch>
            <a:fillRect/>
          </a:stretch>
        </p:blipFill>
        <p:spPr>
          <a:xfrm>
            <a:off x="2" y="2"/>
            <a:ext cx="12191999" cy="6864041"/>
          </a:xfrm>
          <a:prstGeom prst="rect">
            <a:avLst/>
          </a:prstGeom>
          <a:effectLst/>
        </p:spPr>
      </p:pic>
      <p:sp>
        <p:nvSpPr>
          <p:cNvPr id="15" name="Rectangle 14"/>
          <p:cNvSpPr/>
          <p:nvPr userDrawn="1"/>
        </p:nvSpPr>
        <p:spPr>
          <a:xfrm flipH="1">
            <a:off x="0" y="-7757"/>
            <a:ext cx="12192000" cy="6865757"/>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2" y="479406"/>
            <a:ext cx="1613565" cy="345698"/>
          </a:xfrm>
          <a:prstGeom prst="rect">
            <a:avLst/>
          </a:prstGeom>
        </p:spPr>
      </p:pic>
      <p:sp>
        <p:nvSpPr>
          <p:cNvPr id="18" name="Rectangle 17"/>
          <p:cNvSpPr/>
          <p:nvPr userDrawn="1"/>
        </p:nvSpPr>
        <p:spPr bwMode="auto">
          <a:xfrm>
            <a:off x="273908" y="2168524"/>
            <a:ext cx="6534881" cy="3730625"/>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69239" y="2126198"/>
            <a:ext cx="6395721" cy="2730282"/>
          </a:xfrm>
          <a:noFill/>
        </p:spPr>
        <p:txBody>
          <a:bodyPr lIns="146304" tIns="91440" rIns="146304" bIns="91440" anchor="t" anchorCtr="0"/>
          <a:lstStyle>
            <a:lvl1pPr>
              <a:defRPr sz="5798" spc="-98"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67620" y="4868777"/>
            <a:ext cx="6397340" cy="912264"/>
          </a:xfrm>
        </p:spPr>
        <p:txBody>
          <a:bodyPr tIns="109728" bIns="109728">
            <a:noAutofit/>
          </a:bodyPr>
          <a:lstStyle>
            <a:lvl1pPr marL="0" indent="0">
              <a:spcBef>
                <a:spcPts val="0"/>
              </a:spcBef>
              <a:buNone/>
              <a:defRPr sz="28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34352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8" y="-1"/>
            <a:ext cx="12188952" cy="6862688"/>
          </a:xfrm>
          <a:prstGeom prst="rect">
            <a:avLst/>
          </a:prstGeom>
        </p:spPr>
      </p:pic>
      <p:sp>
        <p:nvSpPr>
          <p:cNvPr id="15" name="Rectangle 14"/>
          <p:cNvSpPr/>
          <p:nvPr userDrawn="1"/>
        </p:nvSpPr>
        <p:spPr>
          <a:xfrm flipH="1">
            <a:off x="0" y="-7757"/>
            <a:ext cx="12192000" cy="6865757"/>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p:cNvSpPr/>
          <p:nvPr userDrawn="1"/>
        </p:nvSpPr>
        <p:spPr bwMode="auto">
          <a:xfrm>
            <a:off x="273908" y="2168524"/>
            <a:ext cx="6534881" cy="3730625"/>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2" y="479406"/>
            <a:ext cx="1613565" cy="345698"/>
          </a:xfrm>
          <a:prstGeom prst="rect">
            <a:avLst/>
          </a:prstGeom>
        </p:spPr>
      </p:pic>
      <p:sp>
        <p:nvSpPr>
          <p:cNvPr id="19" name="Title 1"/>
          <p:cNvSpPr>
            <a:spLocks noGrp="1"/>
          </p:cNvSpPr>
          <p:nvPr>
            <p:ph type="title" hasCustomPrompt="1"/>
          </p:nvPr>
        </p:nvSpPr>
        <p:spPr bwMode="auto">
          <a:xfrm>
            <a:off x="269239" y="2126198"/>
            <a:ext cx="6395721" cy="2730282"/>
          </a:xfrm>
          <a:noFill/>
        </p:spPr>
        <p:txBody>
          <a:bodyPr lIns="146304" tIns="91440" rIns="146304" bIns="91440" anchor="t" anchorCtr="0"/>
          <a:lstStyle>
            <a:lvl1pPr>
              <a:defRPr sz="5798" spc="-98"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67620" y="4868777"/>
            <a:ext cx="6397340" cy="912264"/>
          </a:xfrm>
        </p:spPr>
        <p:txBody>
          <a:bodyPr tIns="109728" bIns="109728">
            <a:noAutofit/>
          </a:bodyPr>
          <a:lstStyle>
            <a:lvl1pPr marL="0" indent="0">
              <a:spcBef>
                <a:spcPts val="0"/>
              </a:spcBef>
              <a:buNone/>
              <a:defRPr sz="28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8896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25000">
              <a:schemeClr val="tx1"/>
            </a:gs>
            <a:gs pos="80000">
              <a:schemeClr val="tx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4432951"/>
            <a:ext cx="6273418" cy="1238981"/>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2340509"/>
          </a:xfrm>
          <a:noFill/>
        </p:spPr>
        <p:txBody>
          <a:bodyPr lIns="146304" tIns="91440" rIns="146304" bIns="91440" anchor="t" anchorCtr="0"/>
          <a:lstStyle>
            <a:lvl1pPr>
              <a:defRPr sz="5798" spc="-98" baseline="0">
                <a:solidFill>
                  <a:schemeClr val="bg1"/>
                </a:soli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2" y="479406"/>
            <a:ext cx="1613565" cy="345698"/>
          </a:xfrm>
          <a:prstGeom prst="rect">
            <a:avLst/>
          </a:prstGeom>
        </p:spPr>
      </p:pic>
    </p:spTree>
    <p:extLst>
      <p:ext uri="{BB962C8B-B14F-4D97-AF65-F5344CB8AC3E}">
        <p14:creationId xmlns:p14="http://schemas.microsoft.com/office/powerpoint/2010/main" val="390268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89561" y="1129656"/>
            <a:ext cx="11653523" cy="1768882"/>
          </a:xfrm>
        </p:spPr>
        <p:txBody>
          <a:bodyPr/>
          <a:lstStyle>
            <a:lvl1pPr marL="0" indent="0">
              <a:buNone/>
              <a:defRPr sz="3200">
                <a:solidFill>
                  <a:schemeClr val="tx1"/>
                </a:solidFill>
              </a:defRPr>
            </a:lvl1pPr>
            <a:lvl2pPr marL="0" indent="0">
              <a:spcBef>
                <a:spcPts val="0"/>
              </a:spcBef>
              <a:spcAft>
                <a:spcPts val="686"/>
              </a:spcAft>
              <a:buFontTx/>
              <a:buNone/>
              <a:defRPr sz="1961"/>
            </a:lvl2pPr>
            <a:lvl3pPr marL="224011" indent="0">
              <a:spcBef>
                <a:spcPts val="0"/>
              </a:spcBef>
              <a:spcAft>
                <a:spcPts val="686"/>
              </a:spcAft>
              <a:buNone/>
              <a:defRPr/>
            </a:lvl3pPr>
            <a:lvl4pPr marL="448021" indent="0">
              <a:spcBef>
                <a:spcPts val="0"/>
              </a:spcBef>
              <a:spcAft>
                <a:spcPts val="686"/>
              </a:spcAft>
              <a:buNone/>
              <a:defRPr/>
            </a:lvl4pPr>
            <a:lvl5pPr marL="672032" indent="0">
              <a:spcBef>
                <a:spcPts val="0"/>
              </a:spcBef>
              <a:spcAft>
                <a:spcPts val="686"/>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45041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23789"/>
          </a:xfrm>
        </p:spPr>
        <p:txBody>
          <a:bodyPr/>
          <a:lstStyle/>
          <a:p>
            <a:r>
              <a:rPr lang="en-US" dirty="0"/>
              <a:t>Click to edit Master title style</a:t>
            </a:r>
          </a:p>
        </p:txBody>
      </p:sp>
      <p:sp>
        <p:nvSpPr>
          <p:cNvPr id="6" name="Text Placeholder 5"/>
          <p:cNvSpPr>
            <a:spLocks noGrp="1"/>
          </p:cNvSpPr>
          <p:nvPr>
            <p:ph type="body" sz="quarter" idx="10"/>
          </p:nvPr>
        </p:nvSpPr>
        <p:spPr>
          <a:xfrm>
            <a:off x="269241" y="1133377"/>
            <a:ext cx="11653523" cy="165665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935927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11709548" cy="1373829"/>
          </a:xfrm>
        </p:spPr>
        <p:txBody>
          <a:bodyPr/>
          <a:lstStyle/>
          <a:p>
            <a:r>
              <a:rPr lang="en-US" dirty="0"/>
              <a:t>Click to edit Master title style</a:t>
            </a:r>
          </a:p>
        </p:txBody>
      </p:sp>
      <p:sp>
        <p:nvSpPr>
          <p:cNvPr id="6" name="Text Placeholder 5"/>
          <p:cNvSpPr>
            <a:spLocks noGrp="1"/>
          </p:cNvSpPr>
          <p:nvPr>
            <p:ph type="body" sz="quarter" idx="10"/>
          </p:nvPr>
        </p:nvSpPr>
        <p:spPr>
          <a:xfrm>
            <a:off x="269241" y="1696857"/>
            <a:ext cx="11653523" cy="47836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Click to edit Master text styles</a:t>
            </a:r>
          </a:p>
        </p:txBody>
      </p:sp>
    </p:spTree>
    <p:extLst>
      <p:ext uri="{BB962C8B-B14F-4D97-AF65-F5344CB8AC3E}">
        <p14:creationId xmlns:p14="http://schemas.microsoft.com/office/powerpoint/2010/main" val="41846754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29657"/>
            <a:ext cx="11653523" cy="1797915"/>
          </a:xfrm>
        </p:spPr>
        <p:txBody>
          <a:bodyPr>
            <a:spAutoFit/>
          </a:bodyPr>
          <a:lstStyle>
            <a:lvl1pPr>
              <a:defRPr sz="3527">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91568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29657"/>
            <a:ext cx="11653523" cy="1797915"/>
          </a:xfrm>
        </p:spPr>
        <p:txBody>
          <a:bodyPr>
            <a:spAutoFit/>
          </a:bodyPr>
          <a:lstStyle>
            <a:lvl1pPr>
              <a:defRPr sz="352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299455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29656"/>
            <a:ext cx="5378548" cy="2273327"/>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29656"/>
            <a:ext cx="5378548" cy="2273327"/>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71273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29656"/>
            <a:ext cx="5378548" cy="227332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29656"/>
            <a:ext cx="5378548" cy="227332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9868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useBgFill="1">
        <p:nvSpPr>
          <p:cNvPr id="3" name="Rectangle 2"/>
          <p:cNvSpPr/>
          <p:nvPr userDrawn="1"/>
        </p:nvSpPr>
        <p:spPr bwMode="hidden">
          <a:xfrm>
            <a:off x="1" y="1189176"/>
            <a:ext cx="12192000" cy="566882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651915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4" name="Text Placeholder 3"/>
          <p:cNvSpPr>
            <a:spLocks noGrp="1"/>
          </p:cNvSpPr>
          <p:nvPr>
            <p:ph type="body" sz="quarter" idx="10"/>
          </p:nvPr>
        </p:nvSpPr>
        <p:spPr>
          <a:xfrm>
            <a:off x="466726" y="2168526"/>
            <a:ext cx="5378548" cy="227332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351491" y="2168526"/>
            <a:ext cx="5378548" cy="227332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69241" y="1133378"/>
            <a:ext cx="11653523" cy="48013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Click to edit Master text styles</a:t>
            </a:r>
          </a:p>
        </p:txBody>
      </p:sp>
    </p:spTree>
    <p:extLst>
      <p:ext uri="{BB962C8B-B14F-4D97-AF65-F5344CB8AC3E}">
        <p14:creationId xmlns:p14="http://schemas.microsoft.com/office/powerpoint/2010/main" val="188322723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29656"/>
            <a:ext cx="5378548" cy="223108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29656"/>
            <a:ext cx="5378548" cy="223108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482835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29656"/>
            <a:ext cx="5378548" cy="223108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29656"/>
            <a:ext cx="5378548" cy="223108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978715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1253998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4" cy="1793881"/>
          </a:xfrm>
          <a:noFill/>
        </p:spPr>
        <p:txBody>
          <a:bodyPr lIns="182880" tIns="146304" rIns="182880" bIns="146304">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4201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11716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25866"/>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066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24140"/>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2389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24140"/>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6604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6055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3207268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26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493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36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29656"/>
            <a:ext cx="11653522" cy="1757176"/>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40844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Q&amp;A">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0301" y="3041398"/>
            <a:ext cx="7231699" cy="3599141"/>
          </a:xfrm>
          <a:prstGeom prst="rect">
            <a:avLst/>
          </a:prstGeom>
        </p:spPr>
      </p:pic>
      <p:sp>
        <p:nvSpPr>
          <p:cNvPr id="4" name="TextBox 3"/>
          <p:cNvSpPr txBox="1"/>
          <p:nvPr userDrawn="1"/>
        </p:nvSpPr>
        <p:spPr>
          <a:xfrm>
            <a:off x="718458" y="1028398"/>
            <a:ext cx="7507558"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solidFill>
                  <a:schemeClr val="bg1"/>
                </a:solidFill>
                <a:latin typeface="+mj-lt"/>
              </a:rPr>
              <a:t>Q&amp;A</a:t>
            </a:r>
            <a:endParaRPr lang="ru-RU" sz="7058" dirty="0" err="1">
              <a:solidFill>
                <a:schemeClr val="bg1"/>
              </a:solidFill>
              <a:latin typeface="+mj-lt"/>
            </a:endParaRPr>
          </a:p>
        </p:txBody>
      </p:sp>
    </p:spTree>
    <p:extLst>
      <p:ext uri="{BB962C8B-B14F-4D97-AF65-F5344CB8AC3E}">
        <p14:creationId xmlns:p14="http://schemas.microsoft.com/office/powerpoint/2010/main" val="3997782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3306" y="5705878"/>
            <a:ext cx="11430542" cy="8712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5736" tIns="140590" rIns="175736" bIns="140590"/>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895337" fontAlgn="base">
              <a:lnSpc>
                <a:spcPts val="1153"/>
              </a:lnSpc>
              <a:spcBef>
                <a:spcPct val="0"/>
              </a:spcBef>
              <a:spcAft>
                <a:spcPct val="0"/>
              </a:spcAft>
            </a:pPr>
            <a:r>
              <a:rPr lang="en-US" sz="961" dirty="0">
                <a:solidFill>
                  <a:schemeClr val="bg1"/>
                </a:solidFill>
              </a:rPr>
              <a:t>© 2017 Microsoft Corporation. All rights reserved. Microsoft, Windows, and other product names are or may be registered trademarks and/or trademarks in the U.S. and/or other countries.</a:t>
            </a:r>
          </a:p>
          <a:p>
            <a:pPr defTabSz="895337" fontAlgn="base">
              <a:lnSpc>
                <a:spcPts val="1153"/>
              </a:lnSpc>
              <a:spcBef>
                <a:spcPct val="0"/>
              </a:spcBef>
              <a:spcAft>
                <a:spcPct val="0"/>
              </a:spcAft>
            </a:pPr>
            <a:r>
              <a:rPr lang="en-US" sz="961" dirty="0">
                <a:solidFill>
                  <a:schemeClr val="bg1"/>
                </a:solidFill>
              </a:rPr>
              <a:t>The information herein is for informational purposes only and represents the current view of Microsoft Corporation as of the date of this presentation. Because Microsoft must respond to changing market</a:t>
            </a:r>
          </a:p>
          <a:p>
            <a:pPr defTabSz="895337" fontAlgn="base">
              <a:lnSpc>
                <a:spcPts val="1153"/>
              </a:lnSpc>
              <a:spcBef>
                <a:spcPct val="0"/>
              </a:spcBef>
              <a:spcAft>
                <a:spcPct val="0"/>
              </a:spcAft>
            </a:pPr>
            <a:r>
              <a:rPr lang="en-US" sz="961" dirty="0">
                <a:solidFill>
                  <a:schemeClr val="bg1"/>
                </a:solidFill>
              </a:rPr>
              <a:t>conditions, it should not be interpreted to be a commitment on the part of Microsoft, and Microsoft cannot guarantee the accuracy of any information provided after the date of this presentation.</a:t>
            </a:r>
          </a:p>
          <a:p>
            <a:pPr defTabSz="895337" fontAlgn="base">
              <a:lnSpc>
                <a:spcPts val="1153"/>
              </a:lnSpc>
              <a:spcBef>
                <a:spcPct val="0"/>
              </a:spcBef>
              <a:spcAft>
                <a:spcPct val="0"/>
              </a:spcAft>
            </a:pPr>
            <a:r>
              <a:rPr lang="en-US" sz="961" dirty="0">
                <a:solidFill>
                  <a:schemeClr val="bg1"/>
                </a:solidFill>
              </a:rPr>
              <a:t>MICROSOFT MAKES NO WARRANTIES, EXPRESS, IMPLIED OR STATUTORY, AS TO THE INFORMATION IN THIS PRESENTATION.</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83161" y="3083653"/>
            <a:ext cx="3223861" cy="690695"/>
          </a:xfrm>
          <a:prstGeom prst="rect">
            <a:avLst/>
          </a:prstGeom>
        </p:spPr>
      </p:pic>
    </p:spTree>
    <p:extLst>
      <p:ext uri="{BB962C8B-B14F-4D97-AF65-F5344CB8AC3E}">
        <p14:creationId xmlns:p14="http://schemas.microsoft.com/office/powerpoint/2010/main" val="373473907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2298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2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02501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3">
          <p15:clr>
            <a:srgbClr val="FBAE40"/>
          </p15:clr>
        </p15:guide>
        <p15:guide id="2" orient="horz" pos="114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lIns="64008" tIns="91440" rIns="64008"/>
          <a:lstStyle>
            <a:lvl1pPr marL="0" indent="0">
              <a:buNone/>
              <a:defRPr>
                <a:gradFill>
                  <a:gsLst>
                    <a:gs pos="17033">
                      <a:schemeClr val="tx2"/>
                    </a:gs>
                    <a:gs pos="32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465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5" name="Title 2"/>
          <p:cNvSpPr txBox="1">
            <a:spLocks/>
          </p:cNvSpPr>
          <p:nvPr userDrawn="1"/>
        </p:nvSpPr>
        <p:spPr bwMode="white">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Segoe UI" pitchFamily="34" charset="0"/>
                <a:ea typeface="Segoe UI" pitchFamily="34" charset="0"/>
                <a:cs typeface="Segoe UI" pitchFamily="34" charset="0"/>
              </a:defRPr>
            </a:lvl1pPr>
          </a:lstStyle>
          <a:p>
            <a:r>
              <a:rPr lang="en-US" sz="4705" dirty="0"/>
              <a:t>SPACING SLIDE</a:t>
            </a:r>
          </a:p>
        </p:txBody>
      </p:sp>
    </p:spTree>
    <p:extLst>
      <p:ext uri="{BB962C8B-B14F-4D97-AF65-F5344CB8AC3E}">
        <p14:creationId xmlns:p14="http://schemas.microsoft.com/office/powerpoint/2010/main" val="301224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59505" y="2400144"/>
            <a:ext cx="8586068" cy="1279220"/>
          </a:xfrm>
          <a:noFill/>
        </p:spPr>
        <p:txBody>
          <a:bodyPr lIns="320040" tIns="292608" rIns="320040" bIns="292608" anchor="t" anchorCtr="0"/>
          <a:lstStyle>
            <a:lvl1pPr>
              <a:defRPr sz="4313" spc="-98" baseline="0">
                <a:gradFill>
                  <a:gsLst>
                    <a:gs pos="61616">
                      <a:srgbClr val="FFFFFF"/>
                    </a:gs>
                    <a:gs pos="43000">
                      <a:srgbClr val="FFFFFF"/>
                    </a:gs>
                  </a:gsLst>
                  <a:lin ang="5400000" scaled="0"/>
                </a:gradFill>
              </a:defRPr>
            </a:lvl1pPr>
          </a:lstStyle>
          <a:p>
            <a:r>
              <a:rPr lang="en-US" dirty="0"/>
              <a:t>Hoster Datacenter Migration Program: Planning</a:t>
            </a:r>
          </a:p>
        </p:txBody>
      </p:sp>
      <p:sp>
        <p:nvSpPr>
          <p:cNvPr id="3" name="Text Placeholder 2"/>
          <p:cNvSpPr>
            <a:spLocks noGrp="1"/>
          </p:cNvSpPr>
          <p:nvPr>
            <p:ph type="body" sz="quarter" idx="14" hasCustomPrompt="1"/>
          </p:nvPr>
        </p:nvSpPr>
        <p:spPr bwMode="auto">
          <a:xfrm>
            <a:off x="359504" y="4457856"/>
            <a:ext cx="7171399" cy="1252066"/>
          </a:xfrm>
        </p:spPr>
        <p:txBody>
          <a:bodyPr lIns="320040" tIns="292608" rIns="320040" bIns="292608">
            <a:noAutofit/>
          </a:bodyPr>
          <a:lstStyle>
            <a:lvl1pPr marL="0" indent="0">
              <a:spcBef>
                <a:spcPts val="0"/>
              </a:spcBef>
              <a:buNone/>
              <a:defRPr sz="3137">
                <a:gradFill>
                  <a:gsLst>
                    <a:gs pos="61616">
                      <a:srgbClr val="FFFFFF"/>
                    </a:gs>
                    <a:gs pos="43000">
                      <a:srgbClr val="FFFFFF"/>
                    </a:gs>
                  </a:gsLst>
                  <a:lin ang="5400000" scaled="0"/>
                </a:gradFill>
              </a:defRPr>
            </a:lvl1pPr>
          </a:lstStyle>
          <a:p>
            <a:pPr lvl="0"/>
            <a:r>
              <a:rPr lang="en-US" dirty="0" err="1"/>
              <a:t>Rober</a:t>
            </a:r>
            <a:r>
              <a:rPr lang="en-US" dirty="0"/>
              <a:t> </a:t>
            </a:r>
          </a:p>
        </p:txBody>
      </p:sp>
      <p:grpSp>
        <p:nvGrpSpPr>
          <p:cNvPr id="10" name="Group 9"/>
          <p:cNvGrpSpPr>
            <a:grpSpLocks noChangeAspect="1"/>
          </p:cNvGrpSpPr>
          <p:nvPr userDrawn="1"/>
        </p:nvGrpSpPr>
        <p:grpSpPr bwMode="black">
          <a:xfrm>
            <a:off x="10118895" y="6039039"/>
            <a:ext cx="1624891" cy="348894"/>
            <a:chOff x="457200" y="1643393"/>
            <a:chExt cx="4492753" cy="964540"/>
          </a:xfrm>
        </p:grpSpPr>
        <p:pic>
          <p:nvPicPr>
            <p:cNvPr id="11" name="Picture 10"/>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solidFill>
                  <a:srgbClr val="505050"/>
                </a:solidFill>
              </a:endParaRPr>
            </a:p>
          </p:txBody>
        </p:sp>
      </p:grpSp>
      <p:pic>
        <p:nvPicPr>
          <p:cNvPr id="13" name="Picture 12">
            <a:extLst>
              <a:ext uri="{FF2B5EF4-FFF2-40B4-BE49-F238E27FC236}">
                <a16:creationId xmlns:a16="http://schemas.microsoft.com/office/drawing/2014/main" id="{2690FFFE-3FF4-42C3-9A17-F6B07DD1A7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211" t="8173" r="280" b="11191"/>
          <a:stretch/>
        </p:blipFill>
        <p:spPr>
          <a:xfrm>
            <a:off x="-1" y="0"/>
            <a:ext cx="12190271" cy="6858000"/>
          </a:xfrm>
          <a:prstGeom prst="rect">
            <a:avLst/>
          </a:prstGeom>
        </p:spPr>
      </p:pic>
    </p:spTree>
    <p:extLst>
      <p:ext uri="{BB962C8B-B14F-4D97-AF65-F5344CB8AC3E}">
        <p14:creationId xmlns:p14="http://schemas.microsoft.com/office/powerpoint/2010/main" val="267752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shboard">
    <p:bg>
      <p:bgRef idx="1001">
        <a:schemeClr val="bg1"/>
      </p:bgRef>
    </p:bg>
    <p:spTree>
      <p:nvGrpSpPr>
        <p:cNvPr id="1" name=""/>
        <p:cNvGrpSpPr/>
        <p:nvPr/>
      </p:nvGrpSpPr>
      <p:grpSpPr>
        <a:xfrm>
          <a:off x="0" y="0"/>
          <a:ext cx="0" cy="0"/>
          <a:chOff x="0" y="0"/>
          <a:chExt cx="0" cy="0"/>
        </a:xfrm>
      </p:grpSpPr>
      <p:graphicFrame>
        <p:nvGraphicFramePr>
          <p:cNvPr id="5" name="Table 4"/>
          <p:cNvGraphicFramePr>
            <a:graphicFrameLocks noGrp="1"/>
          </p:cNvGraphicFramePr>
          <p:nvPr userDrawn="1">
            <p:extLst/>
          </p:nvPr>
        </p:nvGraphicFramePr>
        <p:xfrm>
          <a:off x="210864" y="910169"/>
          <a:ext cx="8569611" cy="5886024"/>
        </p:xfrm>
        <a:graphic>
          <a:graphicData uri="http://schemas.openxmlformats.org/drawingml/2006/table">
            <a:tbl>
              <a:tblPr firstRow="1" bandRow="1" bandCol="1">
                <a:tableStyleId>{2D5ABB26-0587-4C30-8999-92F81FD0307C}</a:tableStyleId>
              </a:tblPr>
              <a:tblGrid>
                <a:gridCol w="2315464">
                  <a:extLst>
                    <a:ext uri="{9D8B030D-6E8A-4147-A177-3AD203B41FA5}">
                      <a16:colId xmlns:a16="http://schemas.microsoft.com/office/drawing/2014/main" val="20000"/>
                    </a:ext>
                  </a:extLst>
                </a:gridCol>
                <a:gridCol w="6254147">
                  <a:extLst>
                    <a:ext uri="{9D8B030D-6E8A-4147-A177-3AD203B41FA5}">
                      <a16:colId xmlns:a16="http://schemas.microsoft.com/office/drawing/2014/main" val="20001"/>
                    </a:ext>
                  </a:extLst>
                </a:gridCol>
              </a:tblGrid>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0" dirty="0">
                          <a:solidFill>
                            <a:srgbClr val="FFFFFF"/>
                          </a:solidFill>
                          <a:latin typeface="Segoe UI" pitchFamily="34" charset="0"/>
                          <a:ea typeface="Segoe UI" pitchFamily="34" charset="0"/>
                          <a:cs typeface="Segoe UI" pitchFamily="34" charset="0"/>
                        </a:rPr>
                        <a:t>Speaker:</a:t>
                      </a:r>
                      <a:endParaRPr lang="en-US" sz="1400" b="1" kern="0" dirty="0">
                        <a:solidFill>
                          <a:srgbClr val="FFFFFF"/>
                        </a:solidFill>
                        <a:latin typeface="Segoe UI" pitchFamily="34" charset="0"/>
                        <a:ea typeface="Segoe UI" pitchFamily="34" charset="0"/>
                        <a:cs typeface="Segoe UI" pitchFamily="34" charset="0"/>
                      </a:endParaRP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0"/>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Content Owner:</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1"/>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Creative Owner:</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2"/>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Title of Presentation:</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3"/>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Length of Presentation:</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4"/>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Date and Time of Event:</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5"/>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Name of Event:</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6"/>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Location of Event:</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7"/>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Audience:</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8"/>
                  </a:ext>
                </a:extLst>
              </a:tr>
              <a:tr h="1188720">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Key Objectives:</a:t>
                      </a:r>
                    </a:p>
                  </a:txBody>
                  <a:tcPr marL="91464" marR="182928" marT="9144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9"/>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Speaking Format: </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10"/>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Technical Specs: </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11"/>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Translation Req’d:</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12"/>
                  </a:ext>
                </a:extLst>
              </a:tr>
            </a:tbl>
          </a:graphicData>
        </a:graphic>
      </p:graphicFrame>
      <p:sp>
        <p:nvSpPr>
          <p:cNvPr id="6" name="Rectangle 5"/>
          <p:cNvSpPr/>
          <p:nvPr userDrawn="1"/>
        </p:nvSpPr>
        <p:spPr bwMode="auto">
          <a:xfrm>
            <a:off x="8821674" y="912341"/>
            <a:ext cx="3197115" cy="76644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blackWhite">
          <a:xfrm>
            <a:off x="8821671" y="918252"/>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File Name:</a:t>
            </a:r>
          </a:p>
        </p:txBody>
      </p:sp>
      <p:sp>
        <p:nvSpPr>
          <p:cNvPr id="8" name="Rectangle 7"/>
          <p:cNvSpPr/>
          <p:nvPr userDrawn="1"/>
        </p:nvSpPr>
        <p:spPr bwMode="auto">
          <a:xfrm>
            <a:off x="8821674" y="1713238"/>
            <a:ext cx="3197115" cy="75135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8821674" y="2491907"/>
            <a:ext cx="3197115" cy="75135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8821674" y="3277717"/>
            <a:ext cx="3197115" cy="75135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821674" y="4062410"/>
            <a:ext cx="3197115" cy="75135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8821674" y="4839492"/>
            <a:ext cx="3197115" cy="19423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p:cNvSpPr>
            <a:spLocks noGrp="1"/>
          </p:cNvSpPr>
          <p:nvPr>
            <p:ph type="body" sz="quarter" idx="10"/>
          </p:nvPr>
        </p:nvSpPr>
        <p:spPr>
          <a:xfrm>
            <a:off x="2562894" y="915037"/>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0" name="Text Placeholder 18"/>
          <p:cNvSpPr>
            <a:spLocks noGrp="1"/>
          </p:cNvSpPr>
          <p:nvPr>
            <p:ph type="body" sz="quarter" idx="11"/>
          </p:nvPr>
        </p:nvSpPr>
        <p:spPr>
          <a:xfrm>
            <a:off x="2562894" y="1307444"/>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1" name="Text Placeholder 18"/>
          <p:cNvSpPr>
            <a:spLocks noGrp="1"/>
          </p:cNvSpPr>
          <p:nvPr>
            <p:ph type="body" sz="quarter" idx="12"/>
          </p:nvPr>
        </p:nvSpPr>
        <p:spPr>
          <a:xfrm>
            <a:off x="2562894" y="1699850"/>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2" name="Text Placeholder 18"/>
          <p:cNvSpPr>
            <a:spLocks noGrp="1"/>
          </p:cNvSpPr>
          <p:nvPr>
            <p:ph type="body" sz="quarter" idx="13"/>
          </p:nvPr>
        </p:nvSpPr>
        <p:spPr>
          <a:xfrm>
            <a:off x="2562894" y="2092256"/>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3" name="Text Placeholder 18"/>
          <p:cNvSpPr>
            <a:spLocks noGrp="1"/>
          </p:cNvSpPr>
          <p:nvPr>
            <p:ph type="body" sz="quarter" idx="14"/>
          </p:nvPr>
        </p:nvSpPr>
        <p:spPr>
          <a:xfrm>
            <a:off x="2562894" y="2484661"/>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4" name="Date Placeholder 23"/>
          <p:cNvSpPr>
            <a:spLocks noGrp="1"/>
          </p:cNvSpPr>
          <p:nvPr>
            <p:ph type="dt" sz="half" idx="15"/>
          </p:nvPr>
        </p:nvSpPr>
        <p:spPr>
          <a:xfrm>
            <a:off x="8821673" y="2698786"/>
            <a:ext cx="3091477" cy="192024"/>
          </a:xfrm>
          <a:prstGeom prst="rect">
            <a:avLst/>
          </a:prstGeom>
        </p:spPr>
        <p:txBody>
          <a:bodyPr wrap="square" lIns="91440" tIns="45720" rIns="91440" bIns="45720">
            <a:noAutofit/>
          </a:bodyPr>
          <a:lstStyle>
            <a:lvl1pPr>
              <a:lnSpc>
                <a:spcPct val="90000"/>
              </a:lnSpc>
              <a:defRPr lang="en-US" sz="1400" b="0" kern="1200" spc="-70" baseline="0" smtClean="0">
                <a:solidFill>
                  <a:srgbClr val="2A2A2A"/>
                </a:solidFill>
                <a:latin typeface="Segoe UI" pitchFamily="34" charset="0"/>
                <a:ea typeface="Segoe UI" pitchFamily="34" charset="0"/>
                <a:cs typeface="Segoe UI" pitchFamily="34" charset="0"/>
              </a:defRPr>
            </a:lvl1pPr>
          </a:lstStyle>
          <a:p>
            <a:pPr defTabSz="914188"/>
            <a:fld id="{E61CDB2C-356D-41D2-9D73-5C6CB685B6E4}" type="datetime8">
              <a:rPr lang="en-US" smtClean="0"/>
              <a:pPr defTabSz="914188"/>
              <a:t>6/5/2018 21:59</a:t>
            </a:fld>
            <a:endParaRPr lang="en-US"/>
          </a:p>
        </p:txBody>
      </p:sp>
      <p:sp>
        <p:nvSpPr>
          <p:cNvPr id="25" name="Slide Number Placeholder 24"/>
          <p:cNvSpPr>
            <a:spLocks noGrp="1"/>
          </p:cNvSpPr>
          <p:nvPr>
            <p:ph type="sldNum" sz="quarter" idx="16"/>
          </p:nvPr>
        </p:nvSpPr>
        <p:spPr>
          <a:xfrm>
            <a:off x="11675930" y="43934"/>
            <a:ext cx="387450" cy="184666"/>
          </a:xfrm>
          <a:prstGeom prst="rect">
            <a:avLst/>
          </a:prstGeom>
        </p:spPr>
        <p:txBody>
          <a:bodyPr/>
          <a:lstStyle/>
          <a:p>
            <a:pPr defTabSz="914188"/>
            <a:fld id="{39C89EF5-7155-4CA9-9B6F-554A6F834B30}" type="slidenum">
              <a:rPr lang="en-US" smtClean="0">
                <a:solidFill>
                  <a:srgbClr val="000000">
                    <a:tint val="75000"/>
                  </a:srgbClr>
                </a:solidFill>
              </a:rPr>
              <a:pPr defTabSz="914188"/>
              <a:t>‹#›</a:t>
            </a:fld>
            <a:endParaRPr lang="en-US">
              <a:solidFill>
                <a:srgbClr val="000000">
                  <a:tint val="75000"/>
                </a:srgbClr>
              </a:solidFill>
            </a:endParaRPr>
          </a:p>
        </p:txBody>
      </p:sp>
      <p:sp>
        <p:nvSpPr>
          <p:cNvPr id="26" name="Text Placeholder 18"/>
          <p:cNvSpPr>
            <a:spLocks noGrp="1"/>
          </p:cNvSpPr>
          <p:nvPr>
            <p:ph type="body" sz="quarter" idx="17"/>
          </p:nvPr>
        </p:nvSpPr>
        <p:spPr>
          <a:xfrm>
            <a:off x="2562894" y="2877067"/>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7" name="Text Placeholder 18"/>
          <p:cNvSpPr>
            <a:spLocks noGrp="1"/>
          </p:cNvSpPr>
          <p:nvPr>
            <p:ph type="body" sz="quarter" idx="18"/>
          </p:nvPr>
        </p:nvSpPr>
        <p:spPr>
          <a:xfrm>
            <a:off x="2562894" y="3269474"/>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8" name="Text Placeholder 18"/>
          <p:cNvSpPr>
            <a:spLocks noGrp="1"/>
          </p:cNvSpPr>
          <p:nvPr>
            <p:ph type="body" sz="quarter" idx="19"/>
          </p:nvPr>
        </p:nvSpPr>
        <p:spPr>
          <a:xfrm>
            <a:off x="2562894" y="3661880"/>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9" name="Text Placeholder 18"/>
          <p:cNvSpPr>
            <a:spLocks noGrp="1"/>
          </p:cNvSpPr>
          <p:nvPr>
            <p:ph type="body" sz="quarter" idx="20"/>
          </p:nvPr>
        </p:nvSpPr>
        <p:spPr>
          <a:xfrm>
            <a:off x="2562894" y="4054282"/>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0" name="Text Placeholder 18"/>
          <p:cNvSpPr>
            <a:spLocks noGrp="1"/>
          </p:cNvSpPr>
          <p:nvPr>
            <p:ph type="body" sz="quarter" idx="21"/>
          </p:nvPr>
        </p:nvSpPr>
        <p:spPr>
          <a:xfrm>
            <a:off x="2562894" y="4494147"/>
            <a:ext cx="6217583" cy="372090"/>
          </a:xfrm>
          <a:prstGeom prst="rect">
            <a:avLst/>
          </a:prstGeom>
        </p:spPr>
        <p:txBody>
          <a:bodyPr anchor="t"/>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3" name="Text Placeholder 18"/>
          <p:cNvSpPr>
            <a:spLocks noGrp="1"/>
          </p:cNvSpPr>
          <p:nvPr>
            <p:ph type="body" sz="quarter" idx="24"/>
          </p:nvPr>
        </p:nvSpPr>
        <p:spPr>
          <a:xfrm>
            <a:off x="2562894" y="5625907"/>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6" name="Text Placeholder 18"/>
          <p:cNvSpPr>
            <a:spLocks noGrp="1"/>
          </p:cNvSpPr>
          <p:nvPr>
            <p:ph type="body" sz="quarter" idx="27"/>
          </p:nvPr>
        </p:nvSpPr>
        <p:spPr>
          <a:xfrm>
            <a:off x="8821674" y="1117721"/>
            <a:ext cx="3087679" cy="374948"/>
          </a:xfrm>
          <a:prstGeom prst="rect">
            <a:avLst/>
          </a:prstGeom>
        </p:spPr>
        <p:txBody>
          <a:bodyPr lIns="91440" rIns="91440" anchor="t"/>
          <a:lstStyle>
            <a:lvl1pPr marL="0" indent="0">
              <a:buNone/>
              <a:defRPr lang="en-US" sz="1400" b="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8" name="Text Placeholder 18"/>
          <p:cNvSpPr>
            <a:spLocks noGrp="1"/>
          </p:cNvSpPr>
          <p:nvPr>
            <p:ph type="body" sz="quarter" idx="29"/>
          </p:nvPr>
        </p:nvSpPr>
        <p:spPr>
          <a:xfrm>
            <a:off x="8821674" y="3480637"/>
            <a:ext cx="3201234" cy="374948"/>
          </a:xfrm>
          <a:prstGeom prst="rect">
            <a:avLst/>
          </a:prstGeom>
        </p:spPr>
        <p:txBody>
          <a:bodyPr lIns="91440" rIns="91440" anchor="t"/>
          <a:lstStyle>
            <a:lvl1pPr marL="0" indent="0">
              <a:buNone/>
              <a:defRPr lang="en-US" sz="1400" b="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9" name="Text Placeholder 18"/>
          <p:cNvSpPr>
            <a:spLocks noGrp="1"/>
          </p:cNvSpPr>
          <p:nvPr>
            <p:ph type="body" sz="quarter" idx="30"/>
          </p:nvPr>
        </p:nvSpPr>
        <p:spPr>
          <a:xfrm>
            <a:off x="8821671" y="4263730"/>
            <a:ext cx="3201234" cy="374948"/>
          </a:xfrm>
          <a:prstGeom prst="rect">
            <a:avLst/>
          </a:prstGeom>
        </p:spPr>
        <p:txBody>
          <a:bodyPr lIns="91440" rIns="91440" anchor="t"/>
          <a:lstStyle>
            <a:lvl1pPr marL="0" indent="0">
              <a:buNone/>
              <a:defRPr lang="en-US" sz="1400" b="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40" name="Text Placeholder 18"/>
          <p:cNvSpPr>
            <a:spLocks noGrp="1"/>
          </p:cNvSpPr>
          <p:nvPr>
            <p:ph type="body" sz="quarter" idx="31"/>
          </p:nvPr>
        </p:nvSpPr>
        <p:spPr>
          <a:xfrm>
            <a:off x="8821671" y="5035336"/>
            <a:ext cx="3201234" cy="374948"/>
          </a:xfrm>
          <a:prstGeom prst="rect">
            <a:avLst/>
          </a:prstGeom>
        </p:spPr>
        <p:txBody>
          <a:bodyPr lIns="91440" rIns="91440" anchor="t"/>
          <a:lstStyle>
            <a:lvl1pPr marL="0" indent="0">
              <a:buNone/>
              <a:defRPr lang="en-US" sz="1400" b="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41" name="Rectangle 40"/>
          <p:cNvSpPr/>
          <p:nvPr userDrawn="1"/>
        </p:nvSpPr>
        <p:spPr bwMode="blackWhite">
          <a:xfrm>
            <a:off x="8821672" y="1719145"/>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Saved Time Stamp:</a:t>
            </a:r>
          </a:p>
        </p:txBody>
      </p:sp>
      <p:sp>
        <p:nvSpPr>
          <p:cNvPr id="42" name="Rectangle 41"/>
          <p:cNvSpPr/>
          <p:nvPr userDrawn="1"/>
        </p:nvSpPr>
        <p:spPr bwMode="blackWhite">
          <a:xfrm>
            <a:off x="8821671" y="2497815"/>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Print Date and Time:</a:t>
            </a:r>
          </a:p>
        </p:txBody>
      </p:sp>
      <p:sp>
        <p:nvSpPr>
          <p:cNvPr id="43" name="Rectangle 42"/>
          <p:cNvSpPr/>
          <p:nvPr userDrawn="1"/>
        </p:nvSpPr>
        <p:spPr bwMode="blackWhite">
          <a:xfrm>
            <a:off x="8821671" y="3283625"/>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Number of Slides:</a:t>
            </a:r>
          </a:p>
        </p:txBody>
      </p:sp>
      <p:sp>
        <p:nvSpPr>
          <p:cNvPr id="44" name="Rectangle 43"/>
          <p:cNvSpPr/>
          <p:nvPr userDrawn="1"/>
        </p:nvSpPr>
        <p:spPr bwMode="blackWhite">
          <a:xfrm>
            <a:off x="8821671" y="4062410"/>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Number of Pages:</a:t>
            </a:r>
          </a:p>
        </p:txBody>
      </p:sp>
      <p:sp>
        <p:nvSpPr>
          <p:cNvPr id="45" name="Rectangle 44"/>
          <p:cNvSpPr/>
          <p:nvPr userDrawn="1"/>
        </p:nvSpPr>
        <p:spPr bwMode="blackWhite">
          <a:xfrm>
            <a:off x="8821671" y="4839495"/>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Other Notes</a:t>
            </a:r>
          </a:p>
        </p:txBody>
      </p:sp>
      <p:sp>
        <p:nvSpPr>
          <p:cNvPr id="46" name="Text Placeholder 18"/>
          <p:cNvSpPr>
            <a:spLocks noGrp="1"/>
          </p:cNvSpPr>
          <p:nvPr>
            <p:ph type="body" sz="quarter" idx="32"/>
          </p:nvPr>
        </p:nvSpPr>
        <p:spPr>
          <a:xfrm>
            <a:off x="8821674" y="1921589"/>
            <a:ext cx="3087679" cy="374948"/>
          </a:xfrm>
          <a:prstGeom prst="rect">
            <a:avLst/>
          </a:prstGeom>
        </p:spPr>
        <p:txBody>
          <a:bodyPr lIns="91440" rIns="91440" anchor="t"/>
          <a:lstStyle>
            <a:lvl1pPr marL="0" indent="0">
              <a:buNone/>
              <a:defRPr lang="en-US" sz="1400" b="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 name="Title 2"/>
          <p:cNvSpPr>
            <a:spLocks noGrp="1"/>
          </p:cNvSpPr>
          <p:nvPr>
            <p:ph type="title" hasCustomPrompt="1"/>
          </p:nvPr>
        </p:nvSpPr>
        <p:spPr>
          <a:xfrm>
            <a:off x="261457" y="291102"/>
            <a:ext cx="11663310" cy="899665"/>
          </a:xfrm>
        </p:spPr>
        <p:txBody>
          <a:bodyPr/>
          <a:lstStyle>
            <a:lvl1pPr>
              <a:defRPr sz="3137"/>
            </a:lvl1pPr>
          </a:lstStyle>
          <a:p>
            <a:r>
              <a:rPr lang="en-US"/>
              <a:t>&lt;Event Name Overview&gt;</a:t>
            </a:r>
          </a:p>
        </p:txBody>
      </p:sp>
      <p:sp>
        <p:nvSpPr>
          <p:cNvPr id="37" name="Text Placeholder 18"/>
          <p:cNvSpPr>
            <a:spLocks noGrp="1"/>
          </p:cNvSpPr>
          <p:nvPr>
            <p:ph type="body" sz="quarter" idx="33"/>
          </p:nvPr>
        </p:nvSpPr>
        <p:spPr>
          <a:xfrm>
            <a:off x="2562894" y="6026785"/>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47" name="Text Placeholder 18"/>
          <p:cNvSpPr>
            <a:spLocks noGrp="1"/>
          </p:cNvSpPr>
          <p:nvPr>
            <p:ph type="body" sz="quarter" idx="34"/>
          </p:nvPr>
        </p:nvSpPr>
        <p:spPr>
          <a:xfrm>
            <a:off x="2562894" y="6427662"/>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Tree>
    <p:extLst>
      <p:ext uri="{BB962C8B-B14F-4D97-AF65-F5344CB8AC3E}">
        <p14:creationId xmlns:p14="http://schemas.microsoft.com/office/powerpoint/2010/main" val="3978960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5610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0954"/>
          </a:xfrm>
        </p:spPr>
        <p:txBody>
          <a:bodyPr>
            <a:spAutoFit/>
          </a:bodyPr>
          <a:lstStyle>
            <a:lvl1pPr>
              <a:defRPr sz="4000">
                <a:gradFill>
                  <a:gsLst>
                    <a:gs pos="1250">
                      <a:schemeClr val="tx2"/>
                    </a:gs>
                    <a:gs pos="99000">
                      <a:schemeClr val="tx2"/>
                    </a:gs>
                  </a:gsLst>
                  <a:lin ang="5400000" scaled="0"/>
                </a:gradFill>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12545237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1613794"/>
            <a:ext cx="6274911" cy="1793104"/>
          </a:xfrm>
          <a:noFill/>
        </p:spPr>
        <p:txBody>
          <a:bodyPr lIns="146304" tIns="91440" rIns="146304" bIns="91440" anchor="t" anchorCtr="0"/>
          <a:lstStyle>
            <a:lvl1pPr>
              <a:defRPr sz="5294" spc="-98"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406897"/>
            <a:ext cx="6276530" cy="1793104"/>
          </a:xfrm>
        </p:spPr>
        <p:txBody>
          <a:bodyPr tIns="109728" bIns="109728">
            <a:noAutofit/>
          </a:bodyPr>
          <a:lstStyle>
            <a:lvl1pPr marL="0" indent="0">
              <a:spcBef>
                <a:spcPts val="0"/>
              </a:spcBef>
              <a:buNone/>
              <a:defRPr sz="3137">
                <a:gradFill>
                  <a:gsLst>
                    <a:gs pos="76852">
                      <a:schemeClr val="tx1"/>
                    </a:gs>
                    <a:gs pos="57576">
                      <a:schemeClr val="tx1"/>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213" y="6034000"/>
            <a:ext cx="1648360" cy="353933"/>
            <a:chOff x="457200" y="1643393"/>
            <a:chExt cx="4492753" cy="964540"/>
          </a:xfrm>
        </p:grpSpPr>
        <p:pic>
          <p:nvPicPr>
            <p:cNvPr id="12" name="Picture 11"/>
            <p:cNvPicPr>
              <a:picLocks noChangeAspect="1"/>
            </p:cNvPicPr>
            <p:nvPr/>
          </p:nvPicPr>
          <p:blipFill>
            <a:blip r:embed="rId2"/>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8" name="Group 27"/>
          <p:cNvGrpSpPr/>
          <p:nvPr userDrawn="1"/>
        </p:nvGrpSpPr>
        <p:grpSpPr>
          <a:xfrm>
            <a:off x="5647788" y="3463739"/>
            <a:ext cx="6548878" cy="3415534"/>
            <a:chOff x="-1" y="2506985"/>
            <a:chExt cx="1462502" cy="762652"/>
          </a:xfrm>
        </p:grpSpPr>
        <p:grpSp>
          <p:nvGrpSpPr>
            <p:cNvPr id="29" name="Group 28"/>
            <p:cNvGrpSpPr>
              <a:grpSpLocks noChangeAspect="1"/>
            </p:cNvGrpSpPr>
            <p:nvPr/>
          </p:nvGrpSpPr>
          <p:grpSpPr>
            <a:xfrm>
              <a:off x="-1" y="2626805"/>
              <a:ext cx="1462502" cy="642832"/>
              <a:chOff x="-12967953" y="6185934"/>
              <a:chExt cx="5632011" cy="2475511"/>
            </a:xfrm>
          </p:grpSpPr>
          <p:sp>
            <p:nvSpPr>
              <p:cNvPr id="31" name="Freeform 87"/>
              <p:cNvSpPr>
                <a:spLocks noEditPoints="1"/>
              </p:cNvSpPr>
              <p:nvPr/>
            </p:nvSpPr>
            <p:spPr bwMode="auto">
              <a:xfrm>
                <a:off x="-10692122" y="6794402"/>
                <a:ext cx="719098" cy="71909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88"/>
              <p:cNvSpPr>
                <a:spLocks noEditPoints="1"/>
              </p:cNvSpPr>
              <p:nvPr/>
            </p:nvSpPr>
            <p:spPr bwMode="auto">
              <a:xfrm>
                <a:off x="-11379612" y="7308045"/>
                <a:ext cx="987775" cy="987775"/>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89"/>
              <p:cNvSpPr>
                <a:spLocks noEditPoints="1"/>
              </p:cNvSpPr>
              <p:nvPr/>
            </p:nvSpPr>
            <p:spPr bwMode="auto">
              <a:xfrm>
                <a:off x="-10210088" y="7023564"/>
                <a:ext cx="1438200" cy="1438197"/>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0078D7"/>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latin typeface="Segoe UI" panose="020B0502040204020203" pitchFamily="34" charset="0"/>
                  <a:cs typeface="Segoe UI" panose="020B0502040204020203" pitchFamily="34" charset="0"/>
                </a:endParaRPr>
              </a:p>
            </p:txBody>
          </p:sp>
          <p:sp>
            <p:nvSpPr>
              <p:cNvPr id="34" name="Freeform 90"/>
              <p:cNvSpPr>
                <a:spLocks/>
              </p:cNvSpPr>
              <p:nvPr/>
            </p:nvSpPr>
            <p:spPr bwMode="auto">
              <a:xfrm>
                <a:off x="-12967953" y="6581045"/>
                <a:ext cx="1951843" cy="2070371"/>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BAD80A"/>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solidFill>
                    <a:schemeClr val="lt1"/>
                  </a:solidFill>
                  <a:latin typeface="Segoe UI" panose="020B0502040204020203" pitchFamily="34" charset="0"/>
                  <a:cs typeface="Segoe UI" panose="020B0502040204020203" pitchFamily="34" charset="0"/>
                </a:endParaRPr>
              </a:p>
            </p:txBody>
          </p:sp>
          <p:sp>
            <p:nvSpPr>
              <p:cNvPr id="35" name="Freeform 34"/>
              <p:cNvSpPr>
                <a:spLocks/>
              </p:cNvSpPr>
              <p:nvPr/>
            </p:nvSpPr>
            <p:spPr bwMode="auto">
              <a:xfrm>
                <a:off x="-9119586" y="6185934"/>
                <a:ext cx="1783644" cy="2475511"/>
              </a:xfrm>
              <a:custGeom>
                <a:avLst/>
                <a:gdLst>
                  <a:gd name="connsiteX0" fmla="*/ 966766 w 1780376"/>
                  <a:gd name="connsiteY0" fmla="*/ 0 h 2465482"/>
                  <a:gd name="connsiteX1" fmla="*/ 1686144 w 1780376"/>
                  <a:gd name="connsiteY1" fmla="*/ 719778 h 2465482"/>
                  <a:gd name="connsiteX2" fmla="*/ 1611277 w 1780376"/>
                  <a:gd name="connsiteY2" fmla="*/ 1035698 h 2465482"/>
                  <a:gd name="connsiteX3" fmla="*/ 1686144 w 1780376"/>
                  <a:gd name="connsiteY3" fmla="*/ 1032441 h 2465482"/>
                  <a:gd name="connsiteX4" fmla="*/ 1780376 w 1780376"/>
                  <a:gd name="connsiteY4" fmla="*/ 1041933 h 2465482"/>
                  <a:gd name="connsiteX5" fmla="*/ 1780376 w 1780376"/>
                  <a:gd name="connsiteY5" fmla="*/ 2455903 h 2465482"/>
                  <a:gd name="connsiteX6" fmla="*/ 1686144 w 1780376"/>
                  <a:gd name="connsiteY6" fmla="*/ 2465482 h 2465482"/>
                  <a:gd name="connsiteX7" fmla="*/ 0 w 1780376"/>
                  <a:gd name="connsiteY7" fmla="*/ 2465482 h 2465482"/>
                  <a:gd name="connsiteX8" fmla="*/ 0 w 1780376"/>
                  <a:gd name="connsiteY8" fmla="*/ 452711 h 2465482"/>
                  <a:gd name="connsiteX9" fmla="*/ 257153 w 1780376"/>
                  <a:gd name="connsiteY9" fmla="*/ 631841 h 2465482"/>
                  <a:gd name="connsiteX10" fmla="*/ 966766 w 1780376"/>
                  <a:gd name="connsiteY10" fmla="*/ 0 h 2465482"/>
                  <a:gd name="connsiteX0" fmla="*/ 966766 w 1783644"/>
                  <a:gd name="connsiteY0" fmla="*/ 0 h 2475511"/>
                  <a:gd name="connsiteX1" fmla="*/ 1686144 w 1783644"/>
                  <a:gd name="connsiteY1" fmla="*/ 719778 h 2475511"/>
                  <a:gd name="connsiteX2" fmla="*/ 1611277 w 1783644"/>
                  <a:gd name="connsiteY2" fmla="*/ 1035698 h 2475511"/>
                  <a:gd name="connsiteX3" fmla="*/ 1686144 w 1783644"/>
                  <a:gd name="connsiteY3" fmla="*/ 1032441 h 2475511"/>
                  <a:gd name="connsiteX4" fmla="*/ 1780376 w 1783644"/>
                  <a:gd name="connsiteY4" fmla="*/ 1041933 h 2475511"/>
                  <a:gd name="connsiteX5" fmla="*/ 1783644 w 1783644"/>
                  <a:gd name="connsiteY5" fmla="*/ 2475511 h 2475511"/>
                  <a:gd name="connsiteX6" fmla="*/ 1686144 w 1783644"/>
                  <a:gd name="connsiteY6" fmla="*/ 2465482 h 2475511"/>
                  <a:gd name="connsiteX7" fmla="*/ 0 w 1783644"/>
                  <a:gd name="connsiteY7" fmla="*/ 2465482 h 2475511"/>
                  <a:gd name="connsiteX8" fmla="*/ 0 w 1783644"/>
                  <a:gd name="connsiteY8" fmla="*/ 452711 h 2475511"/>
                  <a:gd name="connsiteX9" fmla="*/ 257153 w 1783644"/>
                  <a:gd name="connsiteY9" fmla="*/ 631841 h 2475511"/>
                  <a:gd name="connsiteX10" fmla="*/ 966766 w 1783644"/>
                  <a:gd name="connsiteY10" fmla="*/ 0 h 24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3644" h="2475511">
                    <a:moveTo>
                      <a:pt x="966766" y="0"/>
                    </a:moveTo>
                    <a:cubicBezTo>
                      <a:pt x="1363889" y="0"/>
                      <a:pt x="1686144" y="322434"/>
                      <a:pt x="1686144" y="719778"/>
                    </a:cubicBezTo>
                    <a:cubicBezTo>
                      <a:pt x="1686144" y="833769"/>
                      <a:pt x="1656848" y="941248"/>
                      <a:pt x="1611277" y="1035698"/>
                    </a:cubicBezTo>
                    <a:cubicBezTo>
                      <a:pt x="1634062" y="1032441"/>
                      <a:pt x="1660103" y="1032441"/>
                      <a:pt x="1686144" y="1032441"/>
                    </a:cubicBezTo>
                    <a:lnTo>
                      <a:pt x="1780376" y="1041933"/>
                    </a:lnTo>
                    <a:cubicBezTo>
                      <a:pt x="1781465" y="1519792"/>
                      <a:pt x="1782555" y="1997652"/>
                      <a:pt x="1783644" y="2475511"/>
                    </a:cubicBezTo>
                    <a:lnTo>
                      <a:pt x="1686144" y="2465482"/>
                    </a:lnTo>
                    <a:lnTo>
                      <a:pt x="0" y="2465482"/>
                    </a:lnTo>
                    <a:lnTo>
                      <a:pt x="0" y="452711"/>
                    </a:lnTo>
                    <a:cubicBezTo>
                      <a:pt x="100908" y="491794"/>
                      <a:pt x="185541" y="556932"/>
                      <a:pt x="257153" y="631841"/>
                    </a:cubicBezTo>
                    <a:cubicBezTo>
                      <a:pt x="299470" y="276838"/>
                      <a:pt x="602194" y="0"/>
                      <a:pt x="966766" y="0"/>
                    </a:cubicBezTo>
                    <a:close/>
                  </a:path>
                </a:pathLst>
              </a:custGeom>
              <a:solidFill>
                <a:srgbClr val="BAD80A"/>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solidFill>
                    <a:schemeClr val="lt1"/>
                  </a:solidFill>
                  <a:latin typeface="Segoe UI" panose="020B0502040204020203" pitchFamily="34" charset="0"/>
                  <a:cs typeface="Segoe UI" panose="020B0502040204020203" pitchFamily="34" charset="0"/>
                </a:endParaRPr>
              </a:p>
            </p:txBody>
          </p:sp>
        </p:grpSp>
        <p:sp>
          <p:nvSpPr>
            <p:cNvPr id="30" name="Freeform 95"/>
            <p:cNvSpPr>
              <a:spLocks/>
            </p:cNvSpPr>
            <p:nvPr/>
          </p:nvSpPr>
          <p:spPr bwMode="auto">
            <a:xfrm>
              <a:off x="306707" y="2506985"/>
              <a:ext cx="312041" cy="131865"/>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6" name="Picture 35"/>
          <p:cNvPicPr>
            <a:picLocks noChangeAspect="1"/>
          </p:cNvPicPr>
          <p:nvPr userDrawn="1"/>
        </p:nvPicPr>
        <p:blipFill>
          <a:blip r:embed="rId3"/>
          <a:stretch>
            <a:fillRect/>
          </a:stretch>
        </p:blipFill>
        <p:spPr>
          <a:xfrm>
            <a:off x="389073" y="440493"/>
            <a:ext cx="5333417" cy="365382"/>
          </a:xfrm>
          <a:prstGeom prst="rect">
            <a:avLst/>
          </a:prstGeom>
        </p:spPr>
      </p:pic>
    </p:spTree>
    <p:extLst>
      <p:ext uri="{BB962C8B-B14F-4D97-AF65-F5344CB8AC3E}">
        <p14:creationId xmlns:p14="http://schemas.microsoft.com/office/powerpoint/2010/main" val="3016525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1613794"/>
            <a:ext cx="6274911" cy="1793104"/>
          </a:xfrm>
          <a:noFill/>
        </p:spPr>
        <p:txBody>
          <a:bodyPr lIns="146304" tIns="91440" rIns="146304" bIns="91440" anchor="t" anchorCtr="0"/>
          <a:lstStyle>
            <a:lvl1pPr>
              <a:defRPr sz="5294" spc="-98"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406897"/>
            <a:ext cx="6276530" cy="1793104"/>
          </a:xfrm>
        </p:spPr>
        <p:txBody>
          <a:bodyPr tIns="109728" bIns="109728">
            <a:noAutofit/>
          </a:bodyPr>
          <a:lstStyle>
            <a:lvl1pPr marL="0" indent="0">
              <a:spcBef>
                <a:spcPts val="0"/>
              </a:spcBef>
              <a:buNone/>
              <a:defRPr sz="3137">
                <a:gradFill>
                  <a:gsLst>
                    <a:gs pos="76852">
                      <a:schemeClr val="tx1"/>
                    </a:gs>
                    <a:gs pos="57576">
                      <a:schemeClr val="tx1"/>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213" y="6034000"/>
            <a:ext cx="1648360" cy="353933"/>
            <a:chOff x="457200" y="1643393"/>
            <a:chExt cx="4492753" cy="964540"/>
          </a:xfrm>
        </p:grpSpPr>
        <p:pic>
          <p:nvPicPr>
            <p:cNvPr id="12" name="Picture 11"/>
            <p:cNvPicPr>
              <a:picLocks noChangeAspect="1"/>
            </p:cNvPicPr>
            <p:nvPr/>
          </p:nvPicPr>
          <p:blipFill>
            <a:blip r:embed="rId2"/>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8" name="Group 27"/>
          <p:cNvGrpSpPr/>
          <p:nvPr userDrawn="1"/>
        </p:nvGrpSpPr>
        <p:grpSpPr>
          <a:xfrm>
            <a:off x="5647788" y="3463739"/>
            <a:ext cx="6548878" cy="3415534"/>
            <a:chOff x="-1" y="2506985"/>
            <a:chExt cx="1462502" cy="762652"/>
          </a:xfrm>
        </p:grpSpPr>
        <p:grpSp>
          <p:nvGrpSpPr>
            <p:cNvPr id="29" name="Group 28"/>
            <p:cNvGrpSpPr>
              <a:grpSpLocks noChangeAspect="1"/>
            </p:cNvGrpSpPr>
            <p:nvPr/>
          </p:nvGrpSpPr>
          <p:grpSpPr>
            <a:xfrm>
              <a:off x="-1" y="2626805"/>
              <a:ext cx="1462502" cy="642832"/>
              <a:chOff x="-12967953" y="6185934"/>
              <a:chExt cx="5632011" cy="2475511"/>
            </a:xfrm>
          </p:grpSpPr>
          <p:sp>
            <p:nvSpPr>
              <p:cNvPr id="31" name="Freeform 87"/>
              <p:cNvSpPr>
                <a:spLocks noEditPoints="1"/>
              </p:cNvSpPr>
              <p:nvPr/>
            </p:nvSpPr>
            <p:spPr bwMode="auto">
              <a:xfrm>
                <a:off x="-10692122" y="6794402"/>
                <a:ext cx="719098" cy="71909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88"/>
              <p:cNvSpPr>
                <a:spLocks noEditPoints="1"/>
              </p:cNvSpPr>
              <p:nvPr/>
            </p:nvSpPr>
            <p:spPr bwMode="auto">
              <a:xfrm>
                <a:off x="-11379612" y="7308045"/>
                <a:ext cx="987775" cy="987775"/>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89"/>
              <p:cNvSpPr>
                <a:spLocks noEditPoints="1"/>
              </p:cNvSpPr>
              <p:nvPr/>
            </p:nvSpPr>
            <p:spPr bwMode="auto">
              <a:xfrm>
                <a:off x="-10210088" y="7023564"/>
                <a:ext cx="1438200" cy="1438197"/>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0078D7"/>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latin typeface="Segoe UI" panose="020B0502040204020203" pitchFamily="34" charset="0"/>
                  <a:cs typeface="Segoe UI" panose="020B0502040204020203" pitchFamily="34" charset="0"/>
                </a:endParaRPr>
              </a:p>
            </p:txBody>
          </p:sp>
          <p:sp>
            <p:nvSpPr>
              <p:cNvPr id="34" name="Freeform 90"/>
              <p:cNvSpPr>
                <a:spLocks/>
              </p:cNvSpPr>
              <p:nvPr/>
            </p:nvSpPr>
            <p:spPr bwMode="auto">
              <a:xfrm>
                <a:off x="-12967953" y="6581045"/>
                <a:ext cx="1951843" cy="2070371"/>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BAD80A"/>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solidFill>
                    <a:schemeClr val="lt1"/>
                  </a:solidFill>
                  <a:latin typeface="Segoe UI" panose="020B0502040204020203" pitchFamily="34" charset="0"/>
                  <a:cs typeface="Segoe UI" panose="020B0502040204020203" pitchFamily="34" charset="0"/>
                </a:endParaRPr>
              </a:p>
            </p:txBody>
          </p:sp>
          <p:sp>
            <p:nvSpPr>
              <p:cNvPr id="35" name="Freeform 34"/>
              <p:cNvSpPr>
                <a:spLocks/>
              </p:cNvSpPr>
              <p:nvPr/>
            </p:nvSpPr>
            <p:spPr bwMode="auto">
              <a:xfrm>
                <a:off x="-9119586" y="6185934"/>
                <a:ext cx="1783644" cy="2475511"/>
              </a:xfrm>
              <a:custGeom>
                <a:avLst/>
                <a:gdLst>
                  <a:gd name="connsiteX0" fmla="*/ 966766 w 1780376"/>
                  <a:gd name="connsiteY0" fmla="*/ 0 h 2465482"/>
                  <a:gd name="connsiteX1" fmla="*/ 1686144 w 1780376"/>
                  <a:gd name="connsiteY1" fmla="*/ 719778 h 2465482"/>
                  <a:gd name="connsiteX2" fmla="*/ 1611277 w 1780376"/>
                  <a:gd name="connsiteY2" fmla="*/ 1035698 h 2465482"/>
                  <a:gd name="connsiteX3" fmla="*/ 1686144 w 1780376"/>
                  <a:gd name="connsiteY3" fmla="*/ 1032441 h 2465482"/>
                  <a:gd name="connsiteX4" fmla="*/ 1780376 w 1780376"/>
                  <a:gd name="connsiteY4" fmla="*/ 1041933 h 2465482"/>
                  <a:gd name="connsiteX5" fmla="*/ 1780376 w 1780376"/>
                  <a:gd name="connsiteY5" fmla="*/ 2455903 h 2465482"/>
                  <a:gd name="connsiteX6" fmla="*/ 1686144 w 1780376"/>
                  <a:gd name="connsiteY6" fmla="*/ 2465482 h 2465482"/>
                  <a:gd name="connsiteX7" fmla="*/ 0 w 1780376"/>
                  <a:gd name="connsiteY7" fmla="*/ 2465482 h 2465482"/>
                  <a:gd name="connsiteX8" fmla="*/ 0 w 1780376"/>
                  <a:gd name="connsiteY8" fmla="*/ 452711 h 2465482"/>
                  <a:gd name="connsiteX9" fmla="*/ 257153 w 1780376"/>
                  <a:gd name="connsiteY9" fmla="*/ 631841 h 2465482"/>
                  <a:gd name="connsiteX10" fmla="*/ 966766 w 1780376"/>
                  <a:gd name="connsiteY10" fmla="*/ 0 h 2465482"/>
                  <a:gd name="connsiteX0" fmla="*/ 966766 w 1783644"/>
                  <a:gd name="connsiteY0" fmla="*/ 0 h 2475511"/>
                  <a:gd name="connsiteX1" fmla="*/ 1686144 w 1783644"/>
                  <a:gd name="connsiteY1" fmla="*/ 719778 h 2475511"/>
                  <a:gd name="connsiteX2" fmla="*/ 1611277 w 1783644"/>
                  <a:gd name="connsiteY2" fmla="*/ 1035698 h 2475511"/>
                  <a:gd name="connsiteX3" fmla="*/ 1686144 w 1783644"/>
                  <a:gd name="connsiteY3" fmla="*/ 1032441 h 2475511"/>
                  <a:gd name="connsiteX4" fmla="*/ 1780376 w 1783644"/>
                  <a:gd name="connsiteY4" fmla="*/ 1041933 h 2475511"/>
                  <a:gd name="connsiteX5" fmla="*/ 1783644 w 1783644"/>
                  <a:gd name="connsiteY5" fmla="*/ 2475511 h 2475511"/>
                  <a:gd name="connsiteX6" fmla="*/ 1686144 w 1783644"/>
                  <a:gd name="connsiteY6" fmla="*/ 2465482 h 2475511"/>
                  <a:gd name="connsiteX7" fmla="*/ 0 w 1783644"/>
                  <a:gd name="connsiteY7" fmla="*/ 2465482 h 2475511"/>
                  <a:gd name="connsiteX8" fmla="*/ 0 w 1783644"/>
                  <a:gd name="connsiteY8" fmla="*/ 452711 h 2475511"/>
                  <a:gd name="connsiteX9" fmla="*/ 257153 w 1783644"/>
                  <a:gd name="connsiteY9" fmla="*/ 631841 h 2475511"/>
                  <a:gd name="connsiteX10" fmla="*/ 966766 w 1783644"/>
                  <a:gd name="connsiteY10" fmla="*/ 0 h 24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3644" h="2475511">
                    <a:moveTo>
                      <a:pt x="966766" y="0"/>
                    </a:moveTo>
                    <a:cubicBezTo>
                      <a:pt x="1363889" y="0"/>
                      <a:pt x="1686144" y="322434"/>
                      <a:pt x="1686144" y="719778"/>
                    </a:cubicBezTo>
                    <a:cubicBezTo>
                      <a:pt x="1686144" y="833769"/>
                      <a:pt x="1656848" y="941248"/>
                      <a:pt x="1611277" y="1035698"/>
                    </a:cubicBezTo>
                    <a:cubicBezTo>
                      <a:pt x="1634062" y="1032441"/>
                      <a:pt x="1660103" y="1032441"/>
                      <a:pt x="1686144" y="1032441"/>
                    </a:cubicBezTo>
                    <a:lnTo>
                      <a:pt x="1780376" y="1041933"/>
                    </a:lnTo>
                    <a:cubicBezTo>
                      <a:pt x="1781465" y="1519792"/>
                      <a:pt x="1782555" y="1997652"/>
                      <a:pt x="1783644" y="2475511"/>
                    </a:cubicBezTo>
                    <a:lnTo>
                      <a:pt x="1686144" y="2465482"/>
                    </a:lnTo>
                    <a:lnTo>
                      <a:pt x="0" y="2465482"/>
                    </a:lnTo>
                    <a:lnTo>
                      <a:pt x="0" y="452711"/>
                    </a:lnTo>
                    <a:cubicBezTo>
                      <a:pt x="100908" y="491794"/>
                      <a:pt x="185541" y="556932"/>
                      <a:pt x="257153" y="631841"/>
                    </a:cubicBezTo>
                    <a:cubicBezTo>
                      <a:pt x="299470" y="276838"/>
                      <a:pt x="602194" y="0"/>
                      <a:pt x="966766" y="0"/>
                    </a:cubicBezTo>
                    <a:close/>
                  </a:path>
                </a:pathLst>
              </a:custGeom>
              <a:solidFill>
                <a:srgbClr val="BAD80A"/>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solidFill>
                    <a:schemeClr val="lt1"/>
                  </a:solidFill>
                  <a:latin typeface="Segoe UI" panose="020B0502040204020203" pitchFamily="34" charset="0"/>
                  <a:cs typeface="Segoe UI" panose="020B0502040204020203" pitchFamily="34" charset="0"/>
                </a:endParaRPr>
              </a:p>
            </p:txBody>
          </p:sp>
        </p:grpSp>
        <p:sp>
          <p:nvSpPr>
            <p:cNvPr id="30" name="Freeform 95"/>
            <p:cNvSpPr>
              <a:spLocks/>
            </p:cNvSpPr>
            <p:nvPr/>
          </p:nvSpPr>
          <p:spPr bwMode="auto">
            <a:xfrm>
              <a:off x="306707" y="2506985"/>
              <a:ext cx="312041" cy="131865"/>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6" name="Picture 35"/>
          <p:cNvPicPr>
            <a:picLocks noChangeAspect="1"/>
          </p:cNvPicPr>
          <p:nvPr userDrawn="1"/>
        </p:nvPicPr>
        <p:blipFill>
          <a:blip r:embed="rId3"/>
          <a:stretch>
            <a:fillRect/>
          </a:stretch>
        </p:blipFill>
        <p:spPr>
          <a:xfrm>
            <a:off x="389073" y="440493"/>
            <a:ext cx="5333417" cy="365382"/>
          </a:xfrm>
          <a:prstGeom prst="rect">
            <a:avLst/>
          </a:prstGeom>
        </p:spPr>
      </p:pic>
    </p:spTree>
    <p:extLst>
      <p:ext uri="{BB962C8B-B14F-4D97-AF65-F5344CB8AC3E}">
        <p14:creationId xmlns:p14="http://schemas.microsoft.com/office/powerpoint/2010/main" val="140961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1613794"/>
            <a:ext cx="6274911" cy="1793104"/>
          </a:xfrm>
          <a:noFill/>
        </p:spPr>
        <p:txBody>
          <a:bodyPr lIns="146304" tIns="91440" rIns="146304" bIns="91440" anchor="t" anchorCtr="0"/>
          <a:lstStyle>
            <a:lvl1pPr>
              <a:defRPr sz="5294" spc="-98"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406897"/>
            <a:ext cx="6276530" cy="1793104"/>
          </a:xfrm>
        </p:spPr>
        <p:txBody>
          <a:bodyPr tIns="109728" bIns="109728">
            <a:noAutofit/>
          </a:bodyPr>
          <a:lstStyle>
            <a:lvl1pPr marL="0" indent="0">
              <a:spcBef>
                <a:spcPts val="0"/>
              </a:spcBef>
              <a:buNone/>
              <a:defRPr sz="3137">
                <a:gradFill>
                  <a:gsLst>
                    <a:gs pos="76852">
                      <a:schemeClr val="tx1"/>
                    </a:gs>
                    <a:gs pos="57576">
                      <a:schemeClr val="tx1"/>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213" y="6034000"/>
            <a:ext cx="1648360" cy="353933"/>
            <a:chOff x="457200" y="1643393"/>
            <a:chExt cx="4492753" cy="964540"/>
          </a:xfrm>
        </p:grpSpPr>
        <p:pic>
          <p:nvPicPr>
            <p:cNvPr id="13" name="Picture 12"/>
            <p:cNvPicPr>
              <a:picLocks noChangeAspect="1"/>
            </p:cNvPicPr>
            <p:nvPr/>
          </p:nvPicPr>
          <p:blipFill>
            <a:blip r:embed="rId2"/>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1" name="Picture 10"/>
          <p:cNvPicPr>
            <a:picLocks noChangeAspect="1"/>
          </p:cNvPicPr>
          <p:nvPr userDrawn="1"/>
        </p:nvPicPr>
        <p:blipFill>
          <a:blip r:embed="rId3"/>
          <a:stretch>
            <a:fillRect/>
          </a:stretch>
        </p:blipFill>
        <p:spPr>
          <a:xfrm>
            <a:off x="389073" y="440493"/>
            <a:ext cx="5333417" cy="365382"/>
          </a:xfrm>
          <a:prstGeom prst="rect">
            <a:avLst/>
          </a:prstGeom>
        </p:spPr>
      </p:pic>
    </p:spTree>
    <p:extLst>
      <p:ext uri="{BB962C8B-B14F-4D97-AF65-F5344CB8AC3E}">
        <p14:creationId xmlns:p14="http://schemas.microsoft.com/office/powerpoint/2010/main" val="4075666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2" name="Picture 11"/>
          <p:cNvPicPr>
            <a:picLocks noChangeAspect="1"/>
          </p:cNvPicPr>
          <p:nvPr userDrawn="1"/>
        </p:nvPicPr>
        <p:blipFill>
          <a:blip r:embed="rId3"/>
          <a:stretch>
            <a:fillRect/>
          </a:stretch>
        </p:blipFill>
        <p:spPr>
          <a:xfrm>
            <a:off x="389073" y="440494"/>
            <a:ext cx="5333417" cy="365381"/>
          </a:xfrm>
          <a:prstGeom prst="rect">
            <a:avLst/>
          </a:prstGeom>
        </p:spPr>
      </p:pic>
    </p:spTree>
    <p:extLst>
      <p:ext uri="{BB962C8B-B14F-4D97-AF65-F5344CB8AC3E}">
        <p14:creationId xmlns:p14="http://schemas.microsoft.com/office/powerpoint/2010/main" val="1364552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10167410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2456141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6485907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75786208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38215340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17659784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30744602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1821231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21319010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35215476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200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12174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20841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08462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4" y="2084172"/>
            <a:ext cx="9859116" cy="2018507"/>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1165664" y="4140036"/>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Freeform 9"/>
          <p:cNvSpPr>
            <a:spLocks noEditPoints="1"/>
          </p:cNvSpPr>
          <p:nvPr userDrawn="1"/>
        </p:nvSpPr>
        <p:spPr bwMode="black">
          <a:xfrm>
            <a:off x="448213" y="2313395"/>
            <a:ext cx="664536" cy="667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9566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7221" y="2084173"/>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10" name="Freeform 25"/>
          <p:cNvSpPr>
            <a:spLocks noEditPoints="1"/>
          </p:cNvSpPr>
          <p:nvPr userDrawn="1"/>
        </p:nvSpPr>
        <p:spPr bwMode="black">
          <a:xfrm>
            <a:off x="448213" y="2318535"/>
            <a:ext cx="664536" cy="66463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33207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682314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26779178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77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321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02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26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0455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0921"/>
          </a:xfrm>
          <a:noFill/>
        </p:spPr>
        <p:txBody>
          <a:bodyPr tIns="91440" bIns="91440" anchor="t" anchorCtr="0">
            <a:noAutofit/>
          </a:bodyPr>
          <a:lstStyle>
            <a:lvl1pPr>
              <a:defRPr sz="7058" spc="-98" baseline="0">
                <a:gradFill>
                  <a:gsLst>
                    <a:gs pos="14634">
                      <a:schemeClr val="tx1"/>
                    </a:gs>
                    <a:gs pos="45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1793104"/>
          </a:xfrm>
          <a:noFill/>
        </p:spPr>
        <p:txBody>
          <a:bodyPr lIns="182880" tIns="146304" rIns="182880" bIns="146304">
            <a:noAutofit/>
          </a:bodyPr>
          <a:lstStyle>
            <a:lvl1pPr marL="0" indent="0">
              <a:spcBef>
                <a:spcPts val="0"/>
              </a:spcBef>
              <a:buNone/>
              <a:defRPr sz="3137" spc="0" baseline="0">
                <a:gradFill>
                  <a:gsLst>
                    <a:gs pos="12195">
                      <a:schemeClr val="tx1"/>
                    </a:gs>
                    <a:gs pos="46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77503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11578176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10165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330406"/>
            <a:ext cx="10972800"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E6597F-AF68-4074-A886-F973AF75608D}" type="datetime1">
              <a:rPr lang="en-US" smtClean="0"/>
              <a:t>6/5/2018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a:t> </a:t>
            </a:r>
            <a:fld id="{FE32923F-F40A-984B-BE77-BAB3E7F00B8F}"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17782" y="6460542"/>
            <a:ext cx="292608" cy="292608"/>
          </a:xfrm>
          <a:prstGeom prst="rect">
            <a:avLst/>
          </a:prstGeom>
        </p:spPr>
      </p:pic>
    </p:spTree>
    <p:extLst>
      <p:ext uri="{BB962C8B-B14F-4D97-AF65-F5344CB8AC3E}">
        <p14:creationId xmlns:p14="http://schemas.microsoft.com/office/powerpoint/2010/main" val="35258650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7"/>
            <a:ext cx="7837714" cy="529407"/>
          </a:xfrm>
        </p:spPr>
        <p:txBody>
          <a:bodyPr lIns="0" rIns="0"/>
          <a:lstStyle>
            <a:lvl1pPr>
              <a:defRPr>
                <a:solidFill>
                  <a:srgbClr val="000000"/>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srgbClr val="505050"/>
                </a:solidFill>
              </a:rPr>
              <a:t>PRESENTATION TIME NOT TO EXCEED &lt;minutes&gt;</a:t>
            </a:r>
          </a:p>
        </p:txBody>
      </p:sp>
      <p:sp>
        <p:nvSpPr>
          <p:cNvPr id="4" name="Slide Number Placeholder 3"/>
          <p:cNvSpPr>
            <a:spLocks noGrp="1"/>
          </p:cNvSpPr>
          <p:nvPr>
            <p:ph type="sldNum" sz="quarter" idx="11"/>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a:gradFill>
                <a:gsLst>
                  <a:gs pos="5000">
                    <a:srgbClr val="505050"/>
                  </a:gs>
                  <a:gs pos="31000">
                    <a:srgbClr val="505050"/>
                  </a:gs>
                </a:gsLst>
                <a:lin ang="5400000" scaled="0"/>
              </a:gradFill>
            </a:endParaRPr>
          </a:p>
        </p:txBody>
      </p:sp>
      <p:sp>
        <p:nvSpPr>
          <p:cNvPr id="7" name="Text Placeholder 6"/>
          <p:cNvSpPr>
            <a:spLocks noGrp="1"/>
          </p:cNvSpPr>
          <p:nvPr>
            <p:ph type="body" sz="quarter" idx="12" hasCustomPrompt="1"/>
          </p:nvPr>
        </p:nvSpPr>
        <p:spPr>
          <a:xfrm>
            <a:off x="8055432" y="201710"/>
            <a:ext cx="3918857" cy="311727"/>
          </a:xfrm>
        </p:spPr>
        <p:txBody>
          <a:bodyPr vert="horz" wrap="square" lIns="127337" tIns="79586" rIns="127337" bIns="79586" rtlCol="0" anchor="t">
            <a:noAutofit/>
          </a:bodyPr>
          <a:lstStyle>
            <a:lvl1pPr marL="0" indent="0" algn="r">
              <a:buFontTx/>
              <a:buNone/>
              <a:defRPr lang="en-US" sz="1309" b="0" cap="none" dirty="0">
                <a:ln w="3175">
                  <a:noFill/>
                </a:ln>
                <a:solidFill>
                  <a:srgbClr val="000000"/>
                </a:solidFill>
                <a:effectLst/>
                <a:latin typeface="+mn-lt"/>
                <a:cs typeface="Segoe UI" pitchFamily="34" charset="0"/>
              </a:defRPr>
            </a:lvl1pPr>
          </a:lstStyle>
          <a:p>
            <a:pPr lvl="0">
              <a:spcBef>
                <a:spcPct val="0"/>
              </a:spcBef>
            </a:pPr>
            <a:r>
              <a:rPr lang="en-US"/>
              <a:t>Presenter: First Name, Last Name</a:t>
            </a:r>
          </a:p>
        </p:txBody>
      </p:sp>
    </p:spTree>
    <p:extLst>
      <p:ext uri="{BB962C8B-B14F-4D97-AF65-F5344CB8AC3E}">
        <p14:creationId xmlns:p14="http://schemas.microsoft.com/office/powerpoint/2010/main" val="41713392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eme_Picture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bwMode="auto">
          <a:xfrm>
            <a:off x="865" y="0"/>
            <a:ext cx="12190271" cy="6858000"/>
          </a:xfrm>
          <a:prstGeom prst="rect">
            <a:avLst/>
          </a:prstGeom>
        </p:spPr>
      </p:pic>
      <p:pic>
        <p:nvPicPr>
          <p:cNvPr id="10" name="Picture 9"/>
          <p:cNvPicPr>
            <a:picLocks noChangeAspect="1"/>
          </p:cNvPicPr>
          <p:nvPr userDrawn="1"/>
        </p:nvPicPr>
        <p:blipFill rotWithShape="1">
          <a:blip r:embed="rId3"/>
          <a:srcRect t="22744" b="28196"/>
          <a:stretch/>
        </p:blipFill>
        <p:spPr bwMode="blackGray">
          <a:xfrm>
            <a:off x="0" y="1561183"/>
            <a:ext cx="12181248" cy="3362070"/>
          </a:xfrm>
          <a:prstGeom prst="rect">
            <a:avLst/>
          </a:prstGeom>
        </p:spPr>
      </p:pic>
      <p:grpSp>
        <p:nvGrpSpPr>
          <p:cNvPr id="8" name="Group 7"/>
          <p:cNvGrpSpPr/>
          <p:nvPr userDrawn="1"/>
        </p:nvGrpSpPr>
        <p:grpSpPr bwMode="gray">
          <a:xfrm>
            <a:off x="494207" y="388479"/>
            <a:ext cx="4933974" cy="485518"/>
            <a:chOff x="505790" y="357750"/>
            <a:chExt cx="5032910" cy="495184"/>
          </a:xfrm>
        </p:grpSpPr>
        <p:grpSp>
          <p:nvGrpSpPr>
            <p:cNvPr id="9" name="Group 8"/>
            <p:cNvGrpSpPr>
              <a:grpSpLocks noChangeAspect="1"/>
            </p:cNvGrpSpPr>
            <p:nvPr/>
          </p:nvGrpSpPr>
          <p:grpSpPr bwMode="gray">
            <a:xfrm>
              <a:off x="505790" y="447793"/>
              <a:ext cx="1232199" cy="264538"/>
              <a:chOff x="457200" y="1643393"/>
              <a:chExt cx="4492757"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3" y="1792710"/>
                <a:ext cx="3246444" cy="63533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4" name="TextBox 13"/>
            <p:cNvSpPr txBox="1"/>
            <p:nvPr/>
          </p:nvSpPr>
          <p:spPr bwMode="gray">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319472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eme_Pictur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65" y="0"/>
            <a:ext cx="12190271" cy="6857999"/>
          </a:xfrm>
          <a:prstGeom prst="rect">
            <a:avLst/>
          </a:prstGeom>
        </p:spPr>
      </p:pic>
      <p:pic>
        <p:nvPicPr>
          <p:cNvPr id="10" name="Picture 9"/>
          <p:cNvPicPr>
            <a:picLocks noChangeAspect="1"/>
          </p:cNvPicPr>
          <p:nvPr userDrawn="1"/>
        </p:nvPicPr>
        <p:blipFill rotWithShape="1">
          <a:blip r:embed="rId3"/>
          <a:srcRect t="20176"/>
          <a:stretch/>
        </p:blipFill>
        <p:spPr>
          <a:xfrm>
            <a:off x="0" y="1385209"/>
            <a:ext cx="12181248" cy="5470252"/>
          </a:xfrm>
          <a:prstGeom prst="rect">
            <a:avLst/>
          </a:prstGeom>
        </p:spPr>
      </p:pic>
      <p:grpSp>
        <p:nvGrpSpPr>
          <p:cNvPr id="8" name="Group 7"/>
          <p:cNvGrpSpPr/>
          <p:nvPr userDrawn="1"/>
        </p:nvGrpSpPr>
        <p:grpSpPr bwMode="gray">
          <a:xfrm>
            <a:off x="494207" y="388479"/>
            <a:ext cx="4933974" cy="485518"/>
            <a:chOff x="505790" y="357750"/>
            <a:chExt cx="5032910" cy="495184"/>
          </a:xfrm>
        </p:grpSpPr>
        <p:grpSp>
          <p:nvGrpSpPr>
            <p:cNvPr id="9" name="Group 8"/>
            <p:cNvGrpSpPr>
              <a:grpSpLocks noChangeAspect="1"/>
            </p:cNvGrpSpPr>
            <p:nvPr/>
          </p:nvGrpSpPr>
          <p:grpSpPr bwMode="gray">
            <a:xfrm>
              <a:off x="505790" y="447793"/>
              <a:ext cx="1232199" cy="264538"/>
              <a:chOff x="457200" y="1643393"/>
              <a:chExt cx="4492757"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3" y="1792710"/>
                <a:ext cx="3246444" cy="63533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4" name="TextBox 13"/>
            <p:cNvSpPr txBox="1"/>
            <p:nvPr/>
          </p:nvSpPr>
          <p:spPr bwMode="gray">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3943228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eme_Pictur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66" y="1"/>
            <a:ext cx="12190269" cy="6857998"/>
          </a:xfrm>
          <a:prstGeom prst="rect">
            <a:avLst/>
          </a:prstGeom>
        </p:spPr>
      </p:pic>
      <p:pic>
        <p:nvPicPr>
          <p:cNvPr id="10" name="Picture 9"/>
          <p:cNvPicPr>
            <a:picLocks noChangeAspect="1"/>
          </p:cNvPicPr>
          <p:nvPr userDrawn="1"/>
        </p:nvPicPr>
        <p:blipFill rotWithShape="1">
          <a:blip r:embed="rId3"/>
          <a:srcRect t="21654"/>
          <a:stretch/>
        </p:blipFill>
        <p:spPr>
          <a:xfrm>
            <a:off x="1" y="1486471"/>
            <a:ext cx="12181246" cy="5368990"/>
          </a:xfrm>
          <a:prstGeom prst="rect">
            <a:avLst/>
          </a:prstGeom>
        </p:spPr>
      </p:pic>
      <p:grpSp>
        <p:nvGrpSpPr>
          <p:cNvPr id="8" name="Group 7"/>
          <p:cNvGrpSpPr/>
          <p:nvPr userDrawn="1"/>
        </p:nvGrpSpPr>
        <p:grpSpPr bwMode="gray">
          <a:xfrm>
            <a:off x="494207" y="388479"/>
            <a:ext cx="4933974" cy="485518"/>
            <a:chOff x="505790" y="357750"/>
            <a:chExt cx="5032910" cy="495184"/>
          </a:xfrm>
        </p:grpSpPr>
        <p:grpSp>
          <p:nvGrpSpPr>
            <p:cNvPr id="9" name="Group 8"/>
            <p:cNvGrpSpPr>
              <a:grpSpLocks noChangeAspect="1"/>
            </p:cNvGrpSpPr>
            <p:nvPr/>
          </p:nvGrpSpPr>
          <p:grpSpPr bwMode="gray">
            <a:xfrm>
              <a:off x="505790" y="447793"/>
              <a:ext cx="1232199" cy="264538"/>
              <a:chOff x="457200" y="1643393"/>
              <a:chExt cx="4492757"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3" y="1792710"/>
                <a:ext cx="3246444" cy="63533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4" name="TextBox 13"/>
            <p:cNvSpPr txBox="1"/>
            <p:nvPr/>
          </p:nvSpPr>
          <p:spPr bwMode="gray">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3001748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eme_Pictur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66" y="0"/>
            <a:ext cx="12190269" cy="6857999"/>
          </a:xfrm>
          <a:prstGeom prst="rect">
            <a:avLst/>
          </a:prstGeom>
        </p:spPr>
      </p:pic>
      <p:pic>
        <p:nvPicPr>
          <p:cNvPr id="10" name="Picture 9"/>
          <p:cNvPicPr>
            <a:picLocks noChangeAspect="1"/>
          </p:cNvPicPr>
          <p:nvPr userDrawn="1"/>
        </p:nvPicPr>
        <p:blipFill rotWithShape="1">
          <a:blip r:embed="rId3"/>
          <a:srcRect t="20176"/>
          <a:stretch/>
        </p:blipFill>
        <p:spPr>
          <a:xfrm>
            <a:off x="1" y="1385209"/>
            <a:ext cx="12181246" cy="5470252"/>
          </a:xfrm>
          <a:prstGeom prst="rect">
            <a:avLst/>
          </a:prstGeom>
        </p:spPr>
      </p:pic>
      <p:grpSp>
        <p:nvGrpSpPr>
          <p:cNvPr id="8" name="Group 7"/>
          <p:cNvGrpSpPr/>
          <p:nvPr userDrawn="1"/>
        </p:nvGrpSpPr>
        <p:grpSpPr bwMode="gray">
          <a:xfrm>
            <a:off x="494207" y="388479"/>
            <a:ext cx="4933974" cy="485518"/>
            <a:chOff x="505790" y="357750"/>
            <a:chExt cx="5032910" cy="495184"/>
          </a:xfrm>
        </p:grpSpPr>
        <p:grpSp>
          <p:nvGrpSpPr>
            <p:cNvPr id="9" name="Group 8"/>
            <p:cNvGrpSpPr>
              <a:grpSpLocks noChangeAspect="1"/>
            </p:cNvGrpSpPr>
            <p:nvPr/>
          </p:nvGrpSpPr>
          <p:grpSpPr bwMode="gray">
            <a:xfrm>
              <a:off x="505790" y="447793"/>
              <a:ext cx="1232199" cy="264538"/>
              <a:chOff x="457200" y="1643393"/>
              <a:chExt cx="4492757"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3" y="1792710"/>
                <a:ext cx="3246444" cy="63533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4" name="TextBox 13"/>
            <p:cNvSpPr txBox="1"/>
            <p:nvPr/>
          </p:nvSpPr>
          <p:spPr bwMode="gray">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3852707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eme_graphic only purple">
    <p:bg>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673"/>
          <a:stretch/>
        </p:blipFill>
        <p:spPr bwMode="invGray">
          <a:xfrm>
            <a:off x="1" y="1486470"/>
            <a:ext cx="12181246" cy="5367721"/>
          </a:xfrm>
          <a:prstGeom prst="rect">
            <a:avLst/>
          </a:prstGeom>
        </p:spPr>
      </p:pic>
      <p:grpSp>
        <p:nvGrpSpPr>
          <p:cNvPr id="9" name="Group 8"/>
          <p:cNvGrpSpPr/>
          <p:nvPr userDrawn="1"/>
        </p:nvGrpSpPr>
        <p:grpSpPr>
          <a:xfrm>
            <a:off x="494207" y="388479"/>
            <a:ext cx="4933974" cy="485518"/>
            <a:chOff x="505790" y="357750"/>
            <a:chExt cx="5032910" cy="495184"/>
          </a:xfrm>
        </p:grpSpPr>
        <p:grpSp>
          <p:nvGrpSpPr>
            <p:cNvPr id="10" name="Group 9"/>
            <p:cNvGrpSpPr>
              <a:grpSpLocks noChangeAspect="1"/>
            </p:cNvGrpSpPr>
            <p:nvPr/>
          </p:nvGrpSpPr>
          <p:grpSpPr bwMode="invGray">
            <a:xfrm>
              <a:off x="505790" y="447793"/>
              <a:ext cx="1232199" cy="264538"/>
              <a:chOff x="457200" y="1643393"/>
              <a:chExt cx="4492757" cy="964540"/>
            </a:xfrm>
          </p:grpSpPr>
          <p:pic>
            <p:nvPicPr>
              <p:cNvPr id="12" name="Picture 11"/>
              <p:cNvPicPr>
                <a:picLocks noChangeAspect="1"/>
              </p:cNvPicPr>
              <p:nvPr/>
            </p:nvPicPr>
            <p:blipFill>
              <a:blip r:embed="rId3"/>
              <a:stretch>
                <a:fillRect/>
              </a:stretch>
            </p:blipFill>
            <p:spPr bwMode="invGray">
              <a:xfrm>
                <a:off x="457200" y="1643393"/>
                <a:ext cx="964540" cy="964540"/>
              </a:xfrm>
              <a:prstGeom prst="rect">
                <a:avLst/>
              </a:prstGeom>
            </p:spPr>
          </p:pic>
          <p:sp>
            <p:nvSpPr>
              <p:cNvPr id="13" name="Freeform 12"/>
              <p:cNvSpPr>
                <a:spLocks noEditPoints="1"/>
              </p:cNvSpPr>
              <p:nvPr/>
            </p:nvSpPr>
            <p:spPr bwMode="invGray">
              <a:xfrm>
                <a:off x="1703513" y="1792710"/>
                <a:ext cx="3246444" cy="63533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1" name="TextBox 10"/>
            <p:cNvSpPr txBox="1"/>
            <p:nvPr/>
          </p:nvSpPr>
          <p:spPr>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103458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red">
    <p:bg>
      <p:bgPr>
        <a:solidFill>
          <a:schemeClr val="tx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t="26504" b="52911"/>
          <a:stretch/>
        </p:blipFill>
        <p:spPr>
          <a:xfrm>
            <a:off x="-516142" y="1125023"/>
            <a:ext cx="13222266" cy="1531232"/>
          </a:xfrm>
          <a:prstGeom prst="rect">
            <a:avLst/>
          </a:prstGeom>
        </p:spPr>
      </p:pic>
      <p:sp>
        <p:nvSpPr>
          <p:cNvPr id="7" name="Rectangle 6"/>
          <p:cNvSpPr/>
          <p:nvPr userDrawn="1"/>
        </p:nvSpPr>
        <p:spPr bwMode="auto">
          <a:xfrm>
            <a:off x="324638" y="2831298"/>
            <a:ext cx="11448719" cy="36609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326439" y="4684159"/>
            <a:ext cx="9858808" cy="745216"/>
          </a:xfrm>
          <a:noFill/>
        </p:spPr>
        <p:txBody>
          <a:bodyPr lIns="146304" tIns="109728" rIns="146304" bIns="109728">
            <a:noAutofit/>
          </a:bodyPr>
          <a:lstStyle>
            <a:lvl1pPr marL="0" indent="0">
              <a:spcBef>
                <a:spcPts val="0"/>
              </a:spcBef>
              <a:buNone/>
              <a:defRPr sz="3529"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324637" y="2860684"/>
            <a:ext cx="9860610" cy="1801436"/>
          </a:xfrm>
          <a:noFill/>
        </p:spPr>
        <p:txBody>
          <a:bodyPr lIns="146304" tIns="91440" rIns="146304" bIns="91440" anchor="t" anchorCtr="0"/>
          <a:lstStyle>
            <a:lvl1pPr>
              <a:defRPr sz="5882" spc="-98" baseline="0">
                <a:solidFill>
                  <a:schemeClr val="tx1"/>
                </a:solidFill>
              </a:defRPr>
            </a:lvl1pPr>
          </a:lstStyle>
          <a:p>
            <a:r>
              <a:rPr lang="en-US" dirty="0"/>
              <a:t>Presentation title</a:t>
            </a:r>
          </a:p>
        </p:txBody>
      </p:sp>
      <p:sp>
        <p:nvSpPr>
          <p:cNvPr id="8" name="Text Placeholder 7"/>
          <p:cNvSpPr>
            <a:spLocks noGrp="1"/>
          </p:cNvSpPr>
          <p:nvPr>
            <p:ph type="body" sz="quarter" idx="13" hasCustomPrompt="1"/>
          </p:nvPr>
        </p:nvSpPr>
        <p:spPr bwMode="white">
          <a:xfrm>
            <a:off x="326131" y="5363482"/>
            <a:ext cx="9859117" cy="1050156"/>
          </a:xfrm>
        </p:spPr>
        <p:txBody>
          <a:bodyPr/>
          <a:lstStyle>
            <a:lvl1pPr marL="0" indent="0">
              <a:spcBef>
                <a:spcPts val="0"/>
              </a:spcBef>
              <a:buNone/>
              <a:defRPr lang="en-CA" sz="3137" kern="1200" spc="0" baseline="0" dirty="0">
                <a:solidFill>
                  <a:schemeClr val="tx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Title</a:t>
            </a:r>
          </a:p>
          <a:p>
            <a:pPr lvl="0"/>
            <a:r>
              <a:rPr lang="en-US" dirty="0"/>
              <a:t>Microsoft</a:t>
            </a:r>
            <a:endParaRPr lang="en-CA" dirty="0"/>
          </a:p>
        </p:txBody>
      </p:sp>
      <p:grpSp>
        <p:nvGrpSpPr>
          <p:cNvPr id="12" name="Group 11"/>
          <p:cNvGrpSpPr/>
          <p:nvPr userDrawn="1"/>
        </p:nvGrpSpPr>
        <p:grpSpPr>
          <a:xfrm>
            <a:off x="494207" y="388479"/>
            <a:ext cx="4933974" cy="485518"/>
            <a:chOff x="505790" y="357750"/>
            <a:chExt cx="5032910" cy="495184"/>
          </a:xfrm>
        </p:grpSpPr>
        <p:grpSp>
          <p:nvGrpSpPr>
            <p:cNvPr id="15" name="Group 14"/>
            <p:cNvGrpSpPr>
              <a:grpSpLocks noChangeAspect="1"/>
            </p:cNvGrpSpPr>
            <p:nvPr/>
          </p:nvGrpSpPr>
          <p:grpSpPr bwMode="invGray">
            <a:xfrm>
              <a:off x="505790" y="447793"/>
              <a:ext cx="1232199" cy="264538"/>
              <a:chOff x="457200" y="1643393"/>
              <a:chExt cx="4492757" cy="964540"/>
            </a:xfrm>
          </p:grpSpPr>
          <p:pic>
            <p:nvPicPr>
              <p:cNvPr id="17" name="Picture 16"/>
              <p:cNvPicPr>
                <a:picLocks noChangeAspect="1"/>
              </p:cNvPicPr>
              <p:nvPr/>
            </p:nvPicPr>
            <p:blipFill>
              <a:blip r:embed="rId3"/>
              <a:stretch>
                <a:fillRect/>
              </a:stretch>
            </p:blipFill>
            <p:spPr bwMode="invGray">
              <a:xfrm>
                <a:off x="457200" y="1643393"/>
                <a:ext cx="964540" cy="964540"/>
              </a:xfrm>
              <a:prstGeom prst="rect">
                <a:avLst/>
              </a:prstGeom>
            </p:spPr>
          </p:pic>
          <p:sp>
            <p:nvSpPr>
              <p:cNvPr id="18" name="Freeform 12"/>
              <p:cNvSpPr>
                <a:spLocks noEditPoints="1"/>
              </p:cNvSpPr>
              <p:nvPr/>
            </p:nvSpPr>
            <p:spPr bwMode="invGray">
              <a:xfrm>
                <a:off x="1703513" y="1792710"/>
                <a:ext cx="3246444" cy="63533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6" name="TextBox 15"/>
            <p:cNvSpPr txBox="1"/>
            <p:nvPr/>
          </p:nvSpPr>
          <p:spPr>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35887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8775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green">
    <p:bg>
      <p:bgPr>
        <a:solidFill>
          <a:schemeClr val="tx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t="81070" b="-1655"/>
          <a:stretch/>
        </p:blipFill>
        <p:spPr>
          <a:xfrm>
            <a:off x="-516142" y="1197718"/>
            <a:ext cx="13222266" cy="1531232"/>
          </a:xfrm>
          <a:prstGeom prst="rect">
            <a:avLst/>
          </a:prstGeom>
        </p:spPr>
      </p:pic>
      <p:sp>
        <p:nvSpPr>
          <p:cNvPr id="7" name="Rectangle 6"/>
          <p:cNvSpPr/>
          <p:nvPr userDrawn="1"/>
        </p:nvSpPr>
        <p:spPr bwMode="auto">
          <a:xfrm>
            <a:off x="324638" y="2831298"/>
            <a:ext cx="11448719" cy="36609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326439" y="4684159"/>
            <a:ext cx="9858808" cy="745216"/>
          </a:xfrm>
          <a:noFill/>
        </p:spPr>
        <p:txBody>
          <a:bodyPr lIns="146304" tIns="109728" rIns="146304" bIns="109728">
            <a:noAutofit/>
          </a:bodyPr>
          <a:lstStyle>
            <a:lvl1pPr marL="0" indent="0">
              <a:spcBef>
                <a:spcPts val="0"/>
              </a:spcBef>
              <a:buNone/>
              <a:defRPr sz="3529"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324637" y="2860684"/>
            <a:ext cx="9860610" cy="1801436"/>
          </a:xfrm>
          <a:noFill/>
        </p:spPr>
        <p:txBody>
          <a:bodyPr lIns="146304" tIns="91440" rIns="146304" bIns="91440" anchor="t" anchorCtr="0"/>
          <a:lstStyle>
            <a:lvl1pPr>
              <a:defRPr sz="5882" spc="-98" baseline="0">
                <a:solidFill>
                  <a:schemeClr val="tx1"/>
                </a:solidFill>
              </a:defRPr>
            </a:lvl1pPr>
          </a:lstStyle>
          <a:p>
            <a:r>
              <a:rPr lang="en-US" dirty="0"/>
              <a:t>Presentation title</a:t>
            </a:r>
          </a:p>
        </p:txBody>
      </p:sp>
      <p:sp>
        <p:nvSpPr>
          <p:cNvPr id="8" name="Text Placeholder 7"/>
          <p:cNvSpPr>
            <a:spLocks noGrp="1"/>
          </p:cNvSpPr>
          <p:nvPr>
            <p:ph type="body" sz="quarter" idx="13" hasCustomPrompt="1"/>
          </p:nvPr>
        </p:nvSpPr>
        <p:spPr bwMode="white">
          <a:xfrm>
            <a:off x="326131" y="5363482"/>
            <a:ext cx="9859117" cy="1050156"/>
          </a:xfrm>
        </p:spPr>
        <p:txBody>
          <a:bodyPr/>
          <a:lstStyle>
            <a:lvl1pPr marL="0" indent="0">
              <a:spcBef>
                <a:spcPts val="0"/>
              </a:spcBef>
              <a:buNone/>
              <a:defRPr lang="en-CA" sz="3137" kern="1200" spc="0" baseline="0" dirty="0">
                <a:solidFill>
                  <a:schemeClr val="tx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Title</a:t>
            </a:r>
          </a:p>
          <a:p>
            <a:pPr lvl="0"/>
            <a:r>
              <a:rPr lang="en-US" dirty="0"/>
              <a:t>Microsoft</a:t>
            </a:r>
            <a:endParaRPr lang="en-CA" dirty="0"/>
          </a:p>
        </p:txBody>
      </p:sp>
      <p:grpSp>
        <p:nvGrpSpPr>
          <p:cNvPr id="12" name="Group 11"/>
          <p:cNvGrpSpPr/>
          <p:nvPr userDrawn="1"/>
        </p:nvGrpSpPr>
        <p:grpSpPr>
          <a:xfrm>
            <a:off x="494207" y="388479"/>
            <a:ext cx="4933974" cy="485518"/>
            <a:chOff x="505790" y="357750"/>
            <a:chExt cx="5032910" cy="495184"/>
          </a:xfrm>
        </p:grpSpPr>
        <p:grpSp>
          <p:nvGrpSpPr>
            <p:cNvPr id="15" name="Group 14"/>
            <p:cNvGrpSpPr>
              <a:grpSpLocks noChangeAspect="1"/>
            </p:cNvGrpSpPr>
            <p:nvPr/>
          </p:nvGrpSpPr>
          <p:grpSpPr bwMode="invGray">
            <a:xfrm>
              <a:off x="505790" y="447793"/>
              <a:ext cx="1232199" cy="264538"/>
              <a:chOff x="457200" y="1643393"/>
              <a:chExt cx="4492757" cy="964540"/>
            </a:xfrm>
          </p:grpSpPr>
          <p:pic>
            <p:nvPicPr>
              <p:cNvPr id="17" name="Picture 16"/>
              <p:cNvPicPr>
                <a:picLocks noChangeAspect="1"/>
              </p:cNvPicPr>
              <p:nvPr/>
            </p:nvPicPr>
            <p:blipFill>
              <a:blip r:embed="rId3"/>
              <a:stretch>
                <a:fillRect/>
              </a:stretch>
            </p:blipFill>
            <p:spPr bwMode="invGray">
              <a:xfrm>
                <a:off x="457200" y="1643393"/>
                <a:ext cx="964540" cy="964540"/>
              </a:xfrm>
              <a:prstGeom prst="rect">
                <a:avLst/>
              </a:prstGeom>
            </p:spPr>
          </p:pic>
          <p:sp>
            <p:nvSpPr>
              <p:cNvPr id="18" name="Freeform 12"/>
              <p:cNvSpPr>
                <a:spLocks noEditPoints="1"/>
              </p:cNvSpPr>
              <p:nvPr/>
            </p:nvSpPr>
            <p:spPr bwMode="invGray">
              <a:xfrm>
                <a:off x="1703513" y="1792710"/>
                <a:ext cx="3246444" cy="63533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6" name="TextBox 15"/>
            <p:cNvSpPr txBox="1"/>
            <p:nvPr/>
          </p:nvSpPr>
          <p:spPr>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2785946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purple">
    <p:bg>
      <p:bgPr>
        <a:solidFill>
          <a:schemeClr val="tx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t="51990" b="27425"/>
          <a:stretch/>
        </p:blipFill>
        <p:spPr>
          <a:xfrm>
            <a:off x="-516142" y="1100792"/>
            <a:ext cx="13222266" cy="1531232"/>
          </a:xfrm>
          <a:prstGeom prst="rect">
            <a:avLst/>
          </a:prstGeom>
        </p:spPr>
      </p:pic>
      <p:sp>
        <p:nvSpPr>
          <p:cNvPr id="7" name="Rectangle 6"/>
          <p:cNvSpPr/>
          <p:nvPr userDrawn="1"/>
        </p:nvSpPr>
        <p:spPr bwMode="auto">
          <a:xfrm>
            <a:off x="324638" y="2831298"/>
            <a:ext cx="11448719" cy="3660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326439" y="4684159"/>
            <a:ext cx="9858808" cy="745216"/>
          </a:xfrm>
          <a:noFill/>
        </p:spPr>
        <p:txBody>
          <a:bodyPr lIns="146304" tIns="109728" rIns="146304" bIns="109728">
            <a:noAutofit/>
          </a:bodyPr>
          <a:lstStyle>
            <a:lvl1pPr marL="0" indent="0">
              <a:spcBef>
                <a:spcPts val="0"/>
              </a:spcBef>
              <a:buNone/>
              <a:defRPr sz="3529"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324637" y="2860684"/>
            <a:ext cx="9860610" cy="1801436"/>
          </a:xfrm>
          <a:noFill/>
        </p:spPr>
        <p:txBody>
          <a:bodyPr lIns="146304" tIns="91440" rIns="146304" bIns="91440" anchor="t" anchorCtr="0"/>
          <a:lstStyle>
            <a:lvl1pPr>
              <a:defRPr sz="5882" spc="-98" baseline="0">
                <a:solidFill>
                  <a:schemeClr val="tx1"/>
                </a:solidFill>
              </a:defRPr>
            </a:lvl1pPr>
          </a:lstStyle>
          <a:p>
            <a:r>
              <a:rPr lang="en-US" dirty="0"/>
              <a:t>Presentation title</a:t>
            </a:r>
          </a:p>
        </p:txBody>
      </p:sp>
      <p:sp>
        <p:nvSpPr>
          <p:cNvPr id="8" name="Text Placeholder 7"/>
          <p:cNvSpPr>
            <a:spLocks noGrp="1"/>
          </p:cNvSpPr>
          <p:nvPr>
            <p:ph type="body" sz="quarter" idx="13" hasCustomPrompt="1"/>
          </p:nvPr>
        </p:nvSpPr>
        <p:spPr bwMode="white">
          <a:xfrm>
            <a:off x="326131" y="5363482"/>
            <a:ext cx="9859117" cy="1050156"/>
          </a:xfrm>
        </p:spPr>
        <p:txBody>
          <a:bodyPr/>
          <a:lstStyle>
            <a:lvl1pPr marL="0" indent="0">
              <a:spcBef>
                <a:spcPts val="0"/>
              </a:spcBef>
              <a:buNone/>
              <a:defRPr lang="en-CA" sz="3137" kern="1200" spc="0" baseline="0" dirty="0">
                <a:solidFill>
                  <a:schemeClr val="tx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Title</a:t>
            </a:r>
          </a:p>
          <a:p>
            <a:pPr lvl="0"/>
            <a:r>
              <a:rPr lang="en-US" dirty="0"/>
              <a:t>Microsoft</a:t>
            </a:r>
            <a:endParaRPr lang="en-CA" dirty="0"/>
          </a:p>
        </p:txBody>
      </p:sp>
      <p:grpSp>
        <p:nvGrpSpPr>
          <p:cNvPr id="12" name="Group 11"/>
          <p:cNvGrpSpPr/>
          <p:nvPr userDrawn="1"/>
        </p:nvGrpSpPr>
        <p:grpSpPr>
          <a:xfrm>
            <a:off x="494207" y="388479"/>
            <a:ext cx="4933974" cy="485518"/>
            <a:chOff x="505790" y="357750"/>
            <a:chExt cx="5032910" cy="495184"/>
          </a:xfrm>
        </p:grpSpPr>
        <p:grpSp>
          <p:nvGrpSpPr>
            <p:cNvPr id="15" name="Group 14"/>
            <p:cNvGrpSpPr>
              <a:grpSpLocks noChangeAspect="1"/>
            </p:cNvGrpSpPr>
            <p:nvPr/>
          </p:nvGrpSpPr>
          <p:grpSpPr bwMode="invGray">
            <a:xfrm>
              <a:off x="505790" y="447793"/>
              <a:ext cx="1232199" cy="264538"/>
              <a:chOff x="457200" y="1643393"/>
              <a:chExt cx="4492757" cy="964540"/>
            </a:xfrm>
          </p:grpSpPr>
          <p:pic>
            <p:nvPicPr>
              <p:cNvPr id="17" name="Picture 16"/>
              <p:cNvPicPr>
                <a:picLocks noChangeAspect="1"/>
              </p:cNvPicPr>
              <p:nvPr/>
            </p:nvPicPr>
            <p:blipFill>
              <a:blip r:embed="rId3"/>
              <a:stretch>
                <a:fillRect/>
              </a:stretch>
            </p:blipFill>
            <p:spPr bwMode="invGray">
              <a:xfrm>
                <a:off x="457200" y="1643393"/>
                <a:ext cx="964540" cy="964540"/>
              </a:xfrm>
              <a:prstGeom prst="rect">
                <a:avLst/>
              </a:prstGeom>
            </p:spPr>
          </p:pic>
          <p:sp>
            <p:nvSpPr>
              <p:cNvPr id="18" name="Freeform 12"/>
              <p:cNvSpPr>
                <a:spLocks noEditPoints="1"/>
              </p:cNvSpPr>
              <p:nvPr/>
            </p:nvSpPr>
            <p:spPr bwMode="invGray">
              <a:xfrm>
                <a:off x="1703513" y="1792710"/>
                <a:ext cx="3246444" cy="63533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6" name="TextBox 15"/>
            <p:cNvSpPr txBox="1"/>
            <p:nvPr/>
          </p:nvSpPr>
          <p:spPr>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88062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9935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99414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425857157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366755989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19033635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13239884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11728485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16977792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6506"/>
            <a:ext cx="11653523" cy="977732"/>
          </a:xfrm>
          <a:noFill/>
        </p:spPr>
        <p:txBody>
          <a:bodyPr tIns="0" bIns="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68235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10099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48210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297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88251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2926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lang="en-US" sz="7058" b="0" kern="1200" cap="none" spc="-98"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43987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lang="en-US" sz="7058" b="0" kern="1200" cap="none" spc="-98"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3695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3025177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087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82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6506"/>
            <a:ext cx="11653523" cy="977732"/>
          </a:xfrm>
          <a:noFill/>
        </p:spPr>
        <p:txBody>
          <a:bodyPr vert="horz" wrap="square" lIns="45720" tIns="0" rIns="45720" bIns="0" rtlCol="0" anchor="t" anchorCtr="0">
            <a:spAutoFit/>
          </a:bodyPr>
          <a:lstStyle>
            <a:lvl1pPr>
              <a:defRPr lang="en-US" sz="7058" spc="-98" dirty="0">
                <a:gradFill>
                  <a:gsLst>
                    <a:gs pos="14634">
                      <a:schemeClr val="tx1"/>
                    </a:gs>
                    <a:gs pos="45000">
                      <a:schemeClr val="tx1"/>
                    </a:gs>
                  </a:gsLst>
                  <a:lin ang="5400000" scaled="0"/>
                </a:gradFill>
              </a:defRPr>
            </a:lvl1pPr>
          </a:lstStyle>
          <a:p>
            <a:pPr lvl="0"/>
            <a:r>
              <a:rPr lang="en-US" dirty="0"/>
              <a:t>Section title</a:t>
            </a:r>
          </a:p>
        </p:txBody>
      </p:sp>
    </p:spTree>
    <p:extLst>
      <p:ext uri="{BB962C8B-B14F-4D97-AF65-F5344CB8AC3E}">
        <p14:creationId xmlns:p14="http://schemas.microsoft.com/office/powerpoint/2010/main" val="2085629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609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455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a:t>
            </a:r>
            <a:r>
              <a:rPr lang="en-US" sz="686" baseline="0" dirty="0">
                <a:solidFill>
                  <a:schemeClr val="bg1"/>
                </a:solidFill>
                <a:cs typeface="Segoe UI" pitchFamily="34" charset="0"/>
              </a:rPr>
              <a:t> Copyright</a:t>
            </a:r>
            <a:r>
              <a:rPr lang="en-US" sz="686" dirty="0">
                <a:solidFill>
                  <a:schemeClr val="bg1"/>
                </a:solidFill>
                <a:cs typeface="Segoe UI" pitchFamily="34" charset="0"/>
              </a:rPr>
              <a:t>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7703059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377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1_Illustrated Foot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lang="en-IN" smtClean="0"/>
              <a:pPr/>
              <a:t>‹#›</a:t>
            </a:fld>
            <a:endParaRPr lang="en-IN"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8"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204" name="Text Placeholder 7"/>
          <p:cNvSpPr>
            <a:spLocks noGrp="1"/>
          </p:cNvSpPr>
          <p:nvPr>
            <p:ph type="body" sz="quarter" idx="13" hasCustomPrompt="1"/>
          </p:nvPr>
        </p:nvSpPr>
        <p:spPr>
          <a:xfrm>
            <a:off x="591640" y="1515300"/>
            <a:ext cx="11005513" cy="2486578"/>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p:cNvGrpSpPr/>
          <p:nvPr userDrawn="1"/>
        </p:nvGrpSpPr>
        <p:grpSpPr>
          <a:xfrm>
            <a:off x="0" y="4892747"/>
            <a:ext cx="12192000" cy="1965253"/>
            <a:chOff x="0" y="4990149"/>
            <a:chExt cx="12436475" cy="2004376"/>
          </a:xfrm>
        </p:grpSpPr>
        <p:grpSp>
          <p:nvGrpSpPr>
            <p:cNvPr id="10" name="Group 9"/>
            <p:cNvGrpSpPr/>
            <p:nvPr userDrawn="1"/>
          </p:nvGrpSpPr>
          <p:grpSpPr>
            <a:xfrm>
              <a:off x="0" y="5204678"/>
              <a:ext cx="12436475" cy="1789847"/>
              <a:chOff x="0" y="5204678"/>
              <a:chExt cx="12436475" cy="1789847"/>
            </a:xfrm>
          </p:grpSpPr>
          <p:grpSp>
            <p:nvGrpSpPr>
              <p:cNvPr id="112" name="Group 111"/>
              <p:cNvGrpSpPr/>
              <p:nvPr/>
            </p:nvGrpSpPr>
            <p:grpSpPr>
              <a:xfrm>
                <a:off x="10636643" y="5204678"/>
                <a:ext cx="1799832" cy="1501710"/>
                <a:chOff x="10636643" y="5492814"/>
                <a:chExt cx="1799832" cy="1501710"/>
              </a:xfrm>
            </p:grpSpPr>
            <p:grpSp>
              <p:nvGrpSpPr>
                <p:cNvPr id="118" name="Group 117"/>
                <p:cNvGrpSpPr/>
                <p:nvPr/>
              </p:nvGrpSpPr>
              <p:grpSpPr>
                <a:xfrm flipH="1">
                  <a:off x="11566487" y="6847036"/>
                  <a:ext cx="39908" cy="107361"/>
                  <a:chOff x="8512196" y="6496912"/>
                  <a:chExt cx="112332" cy="301206"/>
                </a:xfrm>
              </p:grpSpPr>
              <p:sp>
                <p:nvSpPr>
                  <p:cNvPr id="260" name="Freeform 30"/>
                  <p:cNvSpPr>
                    <a:spLocks/>
                  </p:cNvSpPr>
                  <p:nvPr/>
                </p:nvSpPr>
                <p:spPr bwMode="auto">
                  <a:xfrm>
                    <a:off x="8512196" y="6694733"/>
                    <a:ext cx="65610" cy="103385"/>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31"/>
                  <p:cNvSpPr>
                    <a:spLocks/>
                  </p:cNvSpPr>
                  <p:nvPr/>
                </p:nvSpPr>
                <p:spPr bwMode="auto">
                  <a:xfrm>
                    <a:off x="8535061" y="6595325"/>
                    <a:ext cx="65610" cy="106366"/>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32"/>
                  <p:cNvSpPr>
                    <a:spLocks/>
                  </p:cNvSpPr>
                  <p:nvPr/>
                </p:nvSpPr>
                <p:spPr bwMode="auto">
                  <a:xfrm>
                    <a:off x="8558918" y="6496912"/>
                    <a:ext cx="65610" cy="106366"/>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25" name="Rectangle 6"/>
                <p:cNvSpPr>
                  <a:spLocks noChangeArrowheads="1"/>
                </p:cNvSpPr>
                <p:nvPr userDrawn="1"/>
              </p:nvSpPr>
              <p:spPr bwMode="auto">
                <a:xfrm flipH="1">
                  <a:off x="11259888" y="6207276"/>
                  <a:ext cx="116279" cy="64379"/>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126" name="Rectangle 6"/>
                <p:cNvSpPr>
                  <a:spLocks noChangeArrowheads="1"/>
                </p:cNvSpPr>
                <p:nvPr userDrawn="1"/>
              </p:nvSpPr>
              <p:spPr bwMode="auto">
                <a:xfrm flipH="1">
                  <a:off x="11396139" y="6207276"/>
                  <a:ext cx="116279" cy="64379"/>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127" name="Rectangle 5"/>
                <p:cNvSpPr>
                  <a:spLocks noChangeArrowheads="1"/>
                </p:cNvSpPr>
                <p:nvPr userDrawn="1"/>
              </p:nvSpPr>
              <p:spPr bwMode="auto">
                <a:xfrm flipH="1">
                  <a:off x="11261682" y="6315798"/>
                  <a:ext cx="699865" cy="674744"/>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128" name="Rectangle 6"/>
                <p:cNvSpPr>
                  <a:spLocks noChangeArrowheads="1"/>
                </p:cNvSpPr>
                <p:nvPr userDrawn="1"/>
              </p:nvSpPr>
              <p:spPr bwMode="auto">
                <a:xfrm flipH="1">
                  <a:off x="11204508" y="6269585"/>
                  <a:ext cx="813953" cy="46512"/>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129" name="Rectangle 128"/>
                <p:cNvSpPr/>
                <p:nvPr userDrawn="1"/>
              </p:nvSpPr>
              <p:spPr bwMode="auto">
                <a:xfrm>
                  <a:off x="11318028" y="6773657"/>
                  <a:ext cx="587173" cy="930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userDrawn="1"/>
              </p:nvSpPr>
              <p:spPr bwMode="auto">
                <a:xfrm>
                  <a:off x="11318028" y="6366966"/>
                  <a:ext cx="587173" cy="930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userDrawn="1"/>
              </p:nvSpPr>
              <p:spPr bwMode="auto">
                <a:xfrm>
                  <a:off x="11318028" y="6508257"/>
                  <a:ext cx="587173" cy="930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userDrawn="1"/>
              </p:nvSpPr>
              <p:spPr bwMode="auto">
                <a:xfrm>
                  <a:off x="11318028" y="6643492"/>
                  <a:ext cx="587173" cy="930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6"/>
                <p:cNvSpPr>
                  <a:spLocks noChangeArrowheads="1"/>
                </p:cNvSpPr>
                <p:nvPr/>
              </p:nvSpPr>
              <p:spPr bwMode="auto">
                <a:xfrm>
                  <a:off x="11960487" y="5492814"/>
                  <a:ext cx="475988" cy="150171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4" name="Rectangle 17"/>
                <p:cNvSpPr>
                  <a:spLocks noChangeArrowheads="1"/>
                </p:cNvSpPr>
                <p:nvPr/>
              </p:nvSpPr>
              <p:spPr bwMode="auto">
                <a:xfrm>
                  <a:off x="12387631" y="5492814"/>
                  <a:ext cx="17239"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5" name="Rectangle 18"/>
                <p:cNvSpPr>
                  <a:spLocks noChangeArrowheads="1"/>
                </p:cNvSpPr>
                <p:nvPr/>
              </p:nvSpPr>
              <p:spPr bwMode="auto">
                <a:xfrm>
                  <a:off x="12331125" y="5492814"/>
                  <a:ext cx="17239"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6" name="Rectangle 19"/>
                <p:cNvSpPr>
                  <a:spLocks noChangeArrowheads="1"/>
                </p:cNvSpPr>
                <p:nvPr/>
              </p:nvSpPr>
              <p:spPr bwMode="auto">
                <a:xfrm>
                  <a:off x="12270789" y="5492814"/>
                  <a:ext cx="18196"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7" name="Rectangle 20"/>
                <p:cNvSpPr>
                  <a:spLocks noChangeArrowheads="1"/>
                </p:cNvSpPr>
                <p:nvPr/>
              </p:nvSpPr>
              <p:spPr bwMode="auto">
                <a:xfrm>
                  <a:off x="12214283" y="5492814"/>
                  <a:ext cx="18196"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8" name="Rectangle 21"/>
                <p:cNvSpPr>
                  <a:spLocks noChangeArrowheads="1"/>
                </p:cNvSpPr>
                <p:nvPr/>
              </p:nvSpPr>
              <p:spPr bwMode="auto">
                <a:xfrm>
                  <a:off x="12154904" y="5492814"/>
                  <a:ext cx="17239"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9" name="Rectangle 22"/>
                <p:cNvSpPr>
                  <a:spLocks noChangeArrowheads="1"/>
                </p:cNvSpPr>
                <p:nvPr/>
              </p:nvSpPr>
              <p:spPr bwMode="auto">
                <a:xfrm>
                  <a:off x="12098399" y="5492814"/>
                  <a:ext cx="17239"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0" name="Rectangle 23"/>
                <p:cNvSpPr>
                  <a:spLocks noChangeArrowheads="1"/>
                </p:cNvSpPr>
                <p:nvPr/>
              </p:nvSpPr>
              <p:spPr bwMode="auto">
                <a:xfrm>
                  <a:off x="12038062" y="5492814"/>
                  <a:ext cx="18196"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1" name="Rectangle 24"/>
                <p:cNvSpPr>
                  <a:spLocks noChangeArrowheads="1"/>
                </p:cNvSpPr>
                <p:nvPr/>
              </p:nvSpPr>
              <p:spPr bwMode="auto">
                <a:xfrm>
                  <a:off x="11982514" y="5492814"/>
                  <a:ext cx="17239"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2" name="Rectangle 25"/>
                <p:cNvSpPr>
                  <a:spLocks noChangeArrowheads="1"/>
                </p:cNvSpPr>
                <p:nvPr/>
              </p:nvSpPr>
              <p:spPr bwMode="auto">
                <a:xfrm>
                  <a:off x="12387631" y="5552193"/>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3" name="Rectangle 26"/>
                <p:cNvSpPr>
                  <a:spLocks noChangeArrowheads="1"/>
                </p:cNvSpPr>
                <p:nvPr/>
              </p:nvSpPr>
              <p:spPr bwMode="auto">
                <a:xfrm>
                  <a:off x="12387631" y="5781089"/>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4" name="Rectangle 27"/>
                <p:cNvSpPr>
                  <a:spLocks noChangeArrowheads="1"/>
                </p:cNvSpPr>
                <p:nvPr/>
              </p:nvSpPr>
              <p:spPr bwMode="auto">
                <a:xfrm>
                  <a:off x="12387631" y="5864411"/>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5" name="Rectangle 28"/>
                <p:cNvSpPr>
                  <a:spLocks noChangeArrowheads="1"/>
                </p:cNvSpPr>
                <p:nvPr/>
              </p:nvSpPr>
              <p:spPr bwMode="auto">
                <a:xfrm>
                  <a:off x="12387631" y="6121080"/>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6" name="Rectangle 29"/>
                <p:cNvSpPr>
                  <a:spLocks noChangeArrowheads="1"/>
                </p:cNvSpPr>
                <p:nvPr/>
              </p:nvSpPr>
              <p:spPr bwMode="auto">
                <a:xfrm>
                  <a:off x="12387631" y="6207276"/>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7" name="Rectangle 30"/>
                <p:cNvSpPr>
                  <a:spLocks noChangeArrowheads="1"/>
                </p:cNvSpPr>
                <p:nvPr/>
              </p:nvSpPr>
              <p:spPr bwMode="auto">
                <a:xfrm>
                  <a:off x="12331125" y="6207276"/>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8" name="Rectangle 31"/>
                <p:cNvSpPr>
                  <a:spLocks noChangeArrowheads="1"/>
                </p:cNvSpPr>
                <p:nvPr/>
              </p:nvSpPr>
              <p:spPr bwMode="auto">
                <a:xfrm>
                  <a:off x="12331125" y="6294429"/>
                  <a:ext cx="17239"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9" name="Rectangle 32"/>
                <p:cNvSpPr>
                  <a:spLocks noChangeArrowheads="1"/>
                </p:cNvSpPr>
                <p:nvPr/>
              </p:nvSpPr>
              <p:spPr bwMode="auto">
                <a:xfrm>
                  <a:off x="12331125" y="6037759"/>
                  <a:ext cx="17239"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05" name="Rectangle 33"/>
                <p:cNvSpPr>
                  <a:spLocks noChangeArrowheads="1"/>
                </p:cNvSpPr>
                <p:nvPr/>
              </p:nvSpPr>
              <p:spPr bwMode="auto">
                <a:xfrm>
                  <a:off x="12331125" y="5721710"/>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06" name="Rectangle 34"/>
                <p:cNvSpPr>
                  <a:spLocks noChangeArrowheads="1"/>
                </p:cNvSpPr>
                <p:nvPr/>
              </p:nvSpPr>
              <p:spPr bwMode="auto">
                <a:xfrm>
                  <a:off x="12331125" y="5638388"/>
                  <a:ext cx="17239" cy="48844"/>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07" name="Rectangle 35"/>
                <p:cNvSpPr>
                  <a:spLocks noChangeArrowheads="1"/>
                </p:cNvSpPr>
                <p:nvPr/>
              </p:nvSpPr>
              <p:spPr bwMode="auto">
                <a:xfrm>
                  <a:off x="12331125" y="5552193"/>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08" name="Rectangle 36"/>
                <p:cNvSpPr>
                  <a:spLocks noChangeArrowheads="1"/>
                </p:cNvSpPr>
                <p:nvPr/>
              </p:nvSpPr>
              <p:spPr bwMode="auto">
                <a:xfrm>
                  <a:off x="12270789" y="5552193"/>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09" name="Rectangle 37"/>
                <p:cNvSpPr>
                  <a:spLocks noChangeArrowheads="1"/>
                </p:cNvSpPr>
                <p:nvPr/>
              </p:nvSpPr>
              <p:spPr bwMode="auto">
                <a:xfrm>
                  <a:off x="12270789" y="5638388"/>
                  <a:ext cx="18196" cy="48844"/>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0" name="Rectangle 38"/>
                <p:cNvSpPr>
                  <a:spLocks noChangeArrowheads="1"/>
                </p:cNvSpPr>
                <p:nvPr/>
              </p:nvSpPr>
              <p:spPr bwMode="auto">
                <a:xfrm>
                  <a:off x="12270789" y="5864411"/>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1" name="Rectangle 39"/>
                <p:cNvSpPr>
                  <a:spLocks noChangeArrowheads="1"/>
                </p:cNvSpPr>
                <p:nvPr/>
              </p:nvSpPr>
              <p:spPr bwMode="auto">
                <a:xfrm>
                  <a:off x="12270789" y="6037759"/>
                  <a:ext cx="18196"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2" name="Rectangle 40"/>
                <p:cNvSpPr>
                  <a:spLocks noChangeArrowheads="1"/>
                </p:cNvSpPr>
                <p:nvPr/>
              </p:nvSpPr>
              <p:spPr bwMode="auto">
                <a:xfrm>
                  <a:off x="12270789" y="6121080"/>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3" name="Rectangle 41"/>
                <p:cNvSpPr>
                  <a:spLocks noChangeArrowheads="1"/>
                </p:cNvSpPr>
                <p:nvPr/>
              </p:nvSpPr>
              <p:spPr bwMode="auto">
                <a:xfrm>
                  <a:off x="12154904" y="6121080"/>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4" name="Rectangle 42"/>
                <p:cNvSpPr>
                  <a:spLocks noChangeArrowheads="1"/>
                </p:cNvSpPr>
                <p:nvPr/>
              </p:nvSpPr>
              <p:spPr bwMode="auto">
                <a:xfrm>
                  <a:off x="12038062" y="6207276"/>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5" name="Rectangle 43"/>
                <p:cNvSpPr>
                  <a:spLocks noChangeArrowheads="1"/>
                </p:cNvSpPr>
                <p:nvPr/>
              </p:nvSpPr>
              <p:spPr bwMode="auto">
                <a:xfrm>
                  <a:off x="12038062" y="6294429"/>
                  <a:ext cx="18196"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6" name="Rectangle 44"/>
                <p:cNvSpPr>
                  <a:spLocks noChangeArrowheads="1"/>
                </p:cNvSpPr>
                <p:nvPr/>
              </p:nvSpPr>
              <p:spPr bwMode="auto">
                <a:xfrm>
                  <a:off x="12038062" y="6463945"/>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7" name="Rectangle 45"/>
                <p:cNvSpPr>
                  <a:spLocks noChangeArrowheads="1"/>
                </p:cNvSpPr>
                <p:nvPr/>
              </p:nvSpPr>
              <p:spPr bwMode="auto">
                <a:xfrm>
                  <a:off x="12038062" y="6547268"/>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8" name="Rectangle 46"/>
                <p:cNvSpPr>
                  <a:spLocks noChangeArrowheads="1"/>
                </p:cNvSpPr>
                <p:nvPr/>
              </p:nvSpPr>
              <p:spPr bwMode="auto">
                <a:xfrm>
                  <a:off x="12098399" y="6547268"/>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9" name="Rectangle 47"/>
                <p:cNvSpPr>
                  <a:spLocks noChangeArrowheads="1"/>
                </p:cNvSpPr>
                <p:nvPr/>
              </p:nvSpPr>
              <p:spPr bwMode="auto">
                <a:xfrm>
                  <a:off x="12098399" y="6634420"/>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0" name="Rectangle 48"/>
                <p:cNvSpPr>
                  <a:spLocks noChangeArrowheads="1"/>
                </p:cNvSpPr>
                <p:nvPr/>
              </p:nvSpPr>
              <p:spPr bwMode="auto">
                <a:xfrm>
                  <a:off x="12038062" y="6634420"/>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1" name="Rectangle 49"/>
                <p:cNvSpPr>
                  <a:spLocks noChangeArrowheads="1"/>
                </p:cNvSpPr>
                <p:nvPr/>
              </p:nvSpPr>
              <p:spPr bwMode="auto">
                <a:xfrm>
                  <a:off x="12038062" y="6835542"/>
                  <a:ext cx="18196" cy="51717"/>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2" name="Rectangle 50"/>
                <p:cNvSpPr>
                  <a:spLocks noChangeArrowheads="1"/>
                </p:cNvSpPr>
                <p:nvPr/>
              </p:nvSpPr>
              <p:spPr bwMode="auto">
                <a:xfrm>
                  <a:off x="12098399" y="6835542"/>
                  <a:ext cx="17239" cy="51717"/>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3" name="Rectangle 51"/>
                <p:cNvSpPr>
                  <a:spLocks noChangeArrowheads="1"/>
                </p:cNvSpPr>
                <p:nvPr/>
              </p:nvSpPr>
              <p:spPr bwMode="auto">
                <a:xfrm>
                  <a:off x="12098399" y="6121080"/>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4" name="Rectangle 52"/>
                <p:cNvSpPr>
                  <a:spLocks noChangeArrowheads="1"/>
                </p:cNvSpPr>
                <p:nvPr/>
              </p:nvSpPr>
              <p:spPr bwMode="auto">
                <a:xfrm>
                  <a:off x="12038062" y="6121080"/>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5" name="Rectangle 53"/>
                <p:cNvSpPr>
                  <a:spLocks noChangeArrowheads="1"/>
                </p:cNvSpPr>
                <p:nvPr/>
              </p:nvSpPr>
              <p:spPr bwMode="auto">
                <a:xfrm>
                  <a:off x="12038062" y="6037759"/>
                  <a:ext cx="18196"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6" name="Rectangle 54"/>
                <p:cNvSpPr>
                  <a:spLocks noChangeArrowheads="1"/>
                </p:cNvSpPr>
                <p:nvPr/>
              </p:nvSpPr>
              <p:spPr bwMode="auto">
                <a:xfrm>
                  <a:off x="12098399" y="6037759"/>
                  <a:ext cx="17239"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7" name="Rectangle 55"/>
                <p:cNvSpPr>
                  <a:spLocks noChangeArrowheads="1"/>
                </p:cNvSpPr>
                <p:nvPr/>
              </p:nvSpPr>
              <p:spPr bwMode="auto">
                <a:xfrm>
                  <a:off x="12098399" y="5950606"/>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8" name="Rectangle 56"/>
                <p:cNvSpPr>
                  <a:spLocks noChangeArrowheads="1"/>
                </p:cNvSpPr>
                <p:nvPr/>
              </p:nvSpPr>
              <p:spPr bwMode="auto">
                <a:xfrm>
                  <a:off x="12038062" y="5950606"/>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9" name="Rectangle 57"/>
                <p:cNvSpPr>
                  <a:spLocks noChangeArrowheads="1"/>
                </p:cNvSpPr>
                <p:nvPr/>
              </p:nvSpPr>
              <p:spPr bwMode="auto">
                <a:xfrm>
                  <a:off x="12038062" y="5781089"/>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0" name="Rectangle 58"/>
                <p:cNvSpPr>
                  <a:spLocks noChangeArrowheads="1"/>
                </p:cNvSpPr>
                <p:nvPr/>
              </p:nvSpPr>
              <p:spPr bwMode="auto">
                <a:xfrm>
                  <a:off x="12038062" y="5693936"/>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1" name="Rectangle 59"/>
                <p:cNvSpPr>
                  <a:spLocks noChangeArrowheads="1"/>
                </p:cNvSpPr>
                <p:nvPr/>
              </p:nvSpPr>
              <p:spPr bwMode="auto">
                <a:xfrm>
                  <a:off x="12038062" y="5552193"/>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2" name="Rectangle 60"/>
                <p:cNvSpPr>
                  <a:spLocks noChangeArrowheads="1"/>
                </p:cNvSpPr>
                <p:nvPr/>
              </p:nvSpPr>
              <p:spPr bwMode="auto">
                <a:xfrm>
                  <a:off x="12098399" y="5552193"/>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3" name="Rectangle 61"/>
                <p:cNvSpPr>
                  <a:spLocks noChangeArrowheads="1"/>
                </p:cNvSpPr>
                <p:nvPr/>
              </p:nvSpPr>
              <p:spPr bwMode="auto">
                <a:xfrm>
                  <a:off x="12154904" y="5552193"/>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4" name="Rectangle 62"/>
                <p:cNvSpPr>
                  <a:spLocks noChangeArrowheads="1"/>
                </p:cNvSpPr>
                <p:nvPr/>
              </p:nvSpPr>
              <p:spPr bwMode="auto">
                <a:xfrm>
                  <a:off x="12214283" y="6463945"/>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5" name="Rectangle 63"/>
                <p:cNvSpPr>
                  <a:spLocks noChangeArrowheads="1"/>
                </p:cNvSpPr>
                <p:nvPr/>
              </p:nvSpPr>
              <p:spPr bwMode="auto">
                <a:xfrm>
                  <a:off x="12214283" y="6377750"/>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6" name="Rectangle 64"/>
                <p:cNvSpPr>
                  <a:spLocks noChangeArrowheads="1"/>
                </p:cNvSpPr>
                <p:nvPr/>
              </p:nvSpPr>
              <p:spPr bwMode="auto">
                <a:xfrm>
                  <a:off x="12214283" y="6294429"/>
                  <a:ext cx="18196"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7" name="Rectangle 65"/>
                <p:cNvSpPr>
                  <a:spLocks noChangeArrowheads="1"/>
                </p:cNvSpPr>
                <p:nvPr/>
              </p:nvSpPr>
              <p:spPr bwMode="auto">
                <a:xfrm>
                  <a:off x="12214283" y="5950606"/>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8" name="Rectangle 66"/>
                <p:cNvSpPr>
                  <a:spLocks noChangeArrowheads="1"/>
                </p:cNvSpPr>
                <p:nvPr/>
              </p:nvSpPr>
              <p:spPr bwMode="auto">
                <a:xfrm>
                  <a:off x="12214283" y="5693936"/>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9" name="Rectangle 67"/>
                <p:cNvSpPr>
                  <a:spLocks noChangeArrowheads="1"/>
                </p:cNvSpPr>
                <p:nvPr/>
              </p:nvSpPr>
              <p:spPr bwMode="auto">
                <a:xfrm>
                  <a:off x="12154904" y="5693936"/>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0" name="Rectangle 68"/>
                <p:cNvSpPr>
                  <a:spLocks noChangeArrowheads="1"/>
                </p:cNvSpPr>
                <p:nvPr/>
              </p:nvSpPr>
              <p:spPr bwMode="auto">
                <a:xfrm>
                  <a:off x="12154904" y="5781089"/>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1" name="Rectangle 69"/>
                <p:cNvSpPr>
                  <a:spLocks noChangeArrowheads="1"/>
                </p:cNvSpPr>
                <p:nvPr/>
              </p:nvSpPr>
              <p:spPr bwMode="auto">
                <a:xfrm>
                  <a:off x="12154904" y="5864411"/>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2" name="Rectangle 70"/>
                <p:cNvSpPr>
                  <a:spLocks noChangeArrowheads="1"/>
                </p:cNvSpPr>
                <p:nvPr/>
              </p:nvSpPr>
              <p:spPr bwMode="auto">
                <a:xfrm>
                  <a:off x="12154904" y="5950606"/>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3" name="Rectangle 71"/>
                <p:cNvSpPr>
                  <a:spLocks noChangeArrowheads="1"/>
                </p:cNvSpPr>
                <p:nvPr/>
              </p:nvSpPr>
              <p:spPr bwMode="auto">
                <a:xfrm>
                  <a:off x="12154904" y="6294429"/>
                  <a:ext cx="17239"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4" name="Rectangle 72"/>
                <p:cNvSpPr>
                  <a:spLocks noChangeArrowheads="1"/>
                </p:cNvSpPr>
                <p:nvPr/>
              </p:nvSpPr>
              <p:spPr bwMode="auto">
                <a:xfrm>
                  <a:off x="12214283" y="5781089"/>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5" name="Rectangle 7"/>
                <p:cNvSpPr>
                  <a:spLocks noChangeArrowheads="1"/>
                </p:cNvSpPr>
                <p:nvPr/>
              </p:nvSpPr>
              <p:spPr bwMode="auto">
                <a:xfrm flipH="1">
                  <a:off x="10829541" y="6596965"/>
                  <a:ext cx="450812" cy="388355"/>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8"/>
                <p:cNvSpPr>
                  <a:spLocks noChangeArrowheads="1"/>
                </p:cNvSpPr>
                <p:nvPr/>
              </p:nvSpPr>
              <p:spPr bwMode="auto">
                <a:xfrm flipH="1">
                  <a:off x="10636643" y="6418118"/>
                  <a:ext cx="496871" cy="567201"/>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46"/>
                <p:cNvSpPr/>
                <p:nvPr/>
              </p:nvSpPr>
              <p:spPr bwMode="auto">
                <a:xfrm>
                  <a:off x="10977578" y="6796338"/>
                  <a:ext cx="104141" cy="13208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11131566" y="6796338"/>
                  <a:ext cx="104141" cy="13208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10681551" y="6796338"/>
                  <a:ext cx="104141" cy="13208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10829565" y="6796338"/>
                  <a:ext cx="104141" cy="13208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p:cNvSpPr/>
                <p:nvPr/>
              </p:nvSpPr>
              <p:spPr bwMode="auto">
                <a:xfrm>
                  <a:off x="10977578" y="6478960"/>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p:cNvSpPr/>
                <p:nvPr/>
              </p:nvSpPr>
              <p:spPr bwMode="auto">
                <a:xfrm>
                  <a:off x="10829565" y="6478960"/>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10681551" y="6478960"/>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11131566" y="6640097"/>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10977578" y="6640097"/>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ectangle 255"/>
                <p:cNvSpPr/>
                <p:nvPr/>
              </p:nvSpPr>
              <p:spPr bwMode="auto">
                <a:xfrm>
                  <a:off x="10829565" y="6640097"/>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10681551" y="6640097"/>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6"/>
                <p:cNvSpPr>
                  <a:spLocks noChangeArrowheads="1"/>
                </p:cNvSpPr>
                <p:nvPr/>
              </p:nvSpPr>
              <p:spPr bwMode="auto">
                <a:xfrm flipH="1">
                  <a:off x="10681550" y="6357903"/>
                  <a:ext cx="148014" cy="74891"/>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grpSp>
          <p:sp>
            <p:nvSpPr>
              <p:cNvPr id="192" name="Rectangle 73"/>
              <p:cNvSpPr>
                <a:spLocks noChangeArrowheads="1"/>
              </p:cNvSpPr>
              <p:nvPr/>
            </p:nvSpPr>
            <p:spPr bwMode="auto">
              <a:xfrm>
                <a:off x="12202961" y="5275010"/>
                <a:ext cx="15433" cy="22018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grpSp>
            <p:nvGrpSpPr>
              <p:cNvPr id="9" name="Group 8"/>
              <p:cNvGrpSpPr/>
              <p:nvPr userDrawn="1"/>
            </p:nvGrpSpPr>
            <p:grpSpPr>
              <a:xfrm>
                <a:off x="6964469" y="6139541"/>
                <a:ext cx="5472006" cy="854984"/>
                <a:chOff x="6964469" y="3653795"/>
                <a:chExt cx="5472006" cy="854984"/>
              </a:xfrm>
            </p:grpSpPr>
            <p:sp>
              <p:nvSpPr>
                <p:cNvPr id="101" name="Freeform 7"/>
                <p:cNvSpPr>
                  <a:spLocks/>
                </p:cNvSpPr>
                <p:nvPr/>
              </p:nvSpPr>
              <p:spPr bwMode="auto">
                <a:xfrm>
                  <a:off x="9725382" y="3660282"/>
                  <a:ext cx="190768" cy="574971"/>
                </a:xfrm>
                <a:custGeom>
                  <a:avLst/>
                  <a:gdLst>
                    <a:gd name="T0" fmla="*/ 80 w 143"/>
                    <a:gd name="T1" fmla="*/ 0 h 431"/>
                    <a:gd name="T2" fmla="*/ 0 w 143"/>
                    <a:gd name="T3" fmla="*/ 431 h 431"/>
                    <a:gd name="T4" fmla="*/ 143 w 143"/>
                    <a:gd name="T5" fmla="*/ 431 h 431"/>
                    <a:gd name="T6" fmla="*/ 80 w 143"/>
                    <a:gd name="T7" fmla="*/ 0 h 431"/>
                  </a:gdLst>
                  <a:ahLst/>
                  <a:cxnLst>
                    <a:cxn ang="0">
                      <a:pos x="T0" y="T1"/>
                    </a:cxn>
                    <a:cxn ang="0">
                      <a:pos x="T2" y="T3"/>
                    </a:cxn>
                    <a:cxn ang="0">
                      <a:pos x="T4" y="T5"/>
                    </a:cxn>
                    <a:cxn ang="0">
                      <a:pos x="T6" y="T7"/>
                    </a:cxn>
                  </a:cxnLst>
                  <a:rect l="0" t="0" r="r" b="b"/>
                  <a:pathLst>
                    <a:path w="143" h="431">
                      <a:moveTo>
                        <a:pt x="80" y="0"/>
                      </a:moveTo>
                      <a:lnTo>
                        <a:pt x="0" y="431"/>
                      </a:lnTo>
                      <a:lnTo>
                        <a:pt x="143" y="431"/>
                      </a:lnTo>
                      <a:lnTo>
                        <a:pt x="80"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grpSp>
              <p:nvGrpSpPr>
                <p:cNvPr id="8" name="Group 7"/>
                <p:cNvGrpSpPr/>
                <p:nvPr userDrawn="1"/>
              </p:nvGrpSpPr>
              <p:grpSpPr>
                <a:xfrm>
                  <a:off x="10102753" y="3653795"/>
                  <a:ext cx="289345" cy="574971"/>
                  <a:chOff x="5329996" y="6387031"/>
                  <a:chExt cx="289345" cy="574971"/>
                </a:xfrm>
              </p:grpSpPr>
              <p:sp>
                <p:nvSpPr>
                  <p:cNvPr id="109" name="Freeform 7"/>
                  <p:cNvSpPr>
                    <a:spLocks/>
                  </p:cNvSpPr>
                  <p:nvPr/>
                </p:nvSpPr>
                <p:spPr bwMode="auto">
                  <a:xfrm>
                    <a:off x="5329996" y="6387031"/>
                    <a:ext cx="190768" cy="574971"/>
                  </a:xfrm>
                  <a:custGeom>
                    <a:avLst/>
                    <a:gdLst>
                      <a:gd name="T0" fmla="*/ 80 w 143"/>
                      <a:gd name="T1" fmla="*/ 0 h 431"/>
                      <a:gd name="T2" fmla="*/ 0 w 143"/>
                      <a:gd name="T3" fmla="*/ 431 h 431"/>
                      <a:gd name="T4" fmla="*/ 143 w 143"/>
                      <a:gd name="T5" fmla="*/ 431 h 431"/>
                      <a:gd name="T6" fmla="*/ 80 w 143"/>
                      <a:gd name="T7" fmla="*/ 0 h 431"/>
                    </a:gdLst>
                    <a:ahLst/>
                    <a:cxnLst>
                      <a:cxn ang="0">
                        <a:pos x="T0" y="T1"/>
                      </a:cxn>
                      <a:cxn ang="0">
                        <a:pos x="T2" y="T3"/>
                      </a:cxn>
                      <a:cxn ang="0">
                        <a:pos x="T4" y="T5"/>
                      </a:cxn>
                      <a:cxn ang="0">
                        <a:pos x="T6" y="T7"/>
                      </a:cxn>
                    </a:cxnLst>
                    <a:rect l="0" t="0" r="r" b="b"/>
                    <a:pathLst>
                      <a:path w="143" h="431">
                        <a:moveTo>
                          <a:pt x="80" y="0"/>
                        </a:moveTo>
                        <a:lnTo>
                          <a:pt x="0" y="431"/>
                        </a:lnTo>
                        <a:lnTo>
                          <a:pt x="143" y="431"/>
                        </a:lnTo>
                        <a:lnTo>
                          <a:pt x="80"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110" name="Freeform 8"/>
                  <p:cNvSpPr>
                    <a:spLocks/>
                  </p:cNvSpPr>
                  <p:nvPr/>
                </p:nvSpPr>
                <p:spPr bwMode="auto">
                  <a:xfrm>
                    <a:off x="5488747" y="6654339"/>
                    <a:ext cx="130594" cy="307663"/>
                  </a:xfrm>
                  <a:custGeom>
                    <a:avLst/>
                    <a:gdLst>
                      <a:gd name="T0" fmla="*/ 62 w 111"/>
                      <a:gd name="T1" fmla="*/ 0 h 332"/>
                      <a:gd name="T2" fmla="*/ 0 w 111"/>
                      <a:gd name="T3" fmla="*/ 332 h 332"/>
                      <a:gd name="T4" fmla="*/ 111 w 111"/>
                      <a:gd name="T5" fmla="*/ 332 h 332"/>
                      <a:gd name="T6" fmla="*/ 62 w 111"/>
                      <a:gd name="T7" fmla="*/ 0 h 332"/>
                    </a:gdLst>
                    <a:ahLst/>
                    <a:cxnLst>
                      <a:cxn ang="0">
                        <a:pos x="T0" y="T1"/>
                      </a:cxn>
                      <a:cxn ang="0">
                        <a:pos x="T2" y="T3"/>
                      </a:cxn>
                      <a:cxn ang="0">
                        <a:pos x="T4" y="T5"/>
                      </a:cxn>
                      <a:cxn ang="0">
                        <a:pos x="T6" y="T7"/>
                      </a:cxn>
                    </a:cxnLst>
                    <a:rect l="0" t="0" r="r" b="b"/>
                    <a:pathLst>
                      <a:path w="111" h="332">
                        <a:moveTo>
                          <a:pt x="62" y="0"/>
                        </a:moveTo>
                        <a:lnTo>
                          <a:pt x="0" y="332"/>
                        </a:lnTo>
                        <a:lnTo>
                          <a:pt x="111" y="332"/>
                        </a:lnTo>
                        <a:lnTo>
                          <a:pt x="62"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grpSp>
            <p:sp>
              <p:nvSpPr>
                <p:cNvPr id="74" name="Freeform 73"/>
                <p:cNvSpPr>
                  <a:spLocks/>
                </p:cNvSpPr>
                <p:nvPr/>
              </p:nvSpPr>
              <p:spPr bwMode="auto">
                <a:xfrm>
                  <a:off x="6964469" y="4179553"/>
                  <a:ext cx="5472006" cy="329226"/>
                </a:xfrm>
                <a:custGeom>
                  <a:avLst/>
                  <a:gdLst>
                    <a:gd name="connsiteX0" fmla="*/ 3760673 w 5472006"/>
                    <a:gd name="connsiteY0" fmla="*/ 713 h 326454"/>
                    <a:gd name="connsiteX1" fmla="*/ 5098430 w 5472006"/>
                    <a:gd name="connsiteY1" fmla="*/ 51055 h 326454"/>
                    <a:gd name="connsiteX2" fmla="*/ 5472006 w 5472006"/>
                    <a:gd name="connsiteY2" fmla="*/ 80942 h 326454"/>
                    <a:gd name="connsiteX3" fmla="*/ 5472006 w 5472006"/>
                    <a:gd name="connsiteY3" fmla="*/ 326454 h 326454"/>
                    <a:gd name="connsiteX4" fmla="*/ 5088394 w 5472006"/>
                    <a:gd name="connsiteY4" fmla="*/ 326454 h 326454"/>
                    <a:gd name="connsiteX5" fmla="*/ 0 w 5472006"/>
                    <a:gd name="connsiteY5" fmla="*/ 326454 h 326454"/>
                    <a:gd name="connsiteX6" fmla="*/ 3760673 w 5472006"/>
                    <a:gd name="connsiteY6" fmla="*/ 713 h 326454"/>
                    <a:gd name="connsiteX0" fmla="*/ 0 w 5472006"/>
                    <a:gd name="connsiteY0" fmla="*/ 275399 h 275399"/>
                    <a:gd name="connsiteX1" fmla="*/ 5098430 w 5472006"/>
                    <a:gd name="connsiteY1" fmla="*/ 0 h 275399"/>
                    <a:gd name="connsiteX2" fmla="*/ 5472006 w 5472006"/>
                    <a:gd name="connsiteY2" fmla="*/ 29887 h 275399"/>
                    <a:gd name="connsiteX3" fmla="*/ 5472006 w 5472006"/>
                    <a:gd name="connsiteY3" fmla="*/ 275399 h 275399"/>
                    <a:gd name="connsiteX4" fmla="*/ 5088394 w 5472006"/>
                    <a:gd name="connsiteY4" fmla="*/ 275399 h 275399"/>
                    <a:gd name="connsiteX5" fmla="*/ 0 w 5472006"/>
                    <a:gd name="connsiteY5" fmla="*/ 275399 h 275399"/>
                    <a:gd name="connsiteX0" fmla="*/ 0 w 5472006"/>
                    <a:gd name="connsiteY0" fmla="*/ 245512 h 245512"/>
                    <a:gd name="connsiteX1" fmla="*/ 5472006 w 5472006"/>
                    <a:gd name="connsiteY1" fmla="*/ 0 h 245512"/>
                    <a:gd name="connsiteX2" fmla="*/ 5472006 w 5472006"/>
                    <a:gd name="connsiteY2" fmla="*/ 245512 h 245512"/>
                    <a:gd name="connsiteX3" fmla="*/ 5088394 w 5472006"/>
                    <a:gd name="connsiteY3" fmla="*/ 245512 h 245512"/>
                    <a:gd name="connsiteX4" fmla="*/ 0 w 5472006"/>
                    <a:gd name="connsiteY4" fmla="*/ 245512 h 245512"/>
                    <a:gd name="connsiteX0" fmla="*/ 0 w 5472006"/>
                    <a:gd name="connsiteY0" fmla="*/ 259588 h 259588"/>
                    <a:gd name="connsiteX1" fmla="*/ 5472006 w 5472006"/>
                    <a:gd name="connsiteY1" fmla="*/ 14076 h 259588"/>
                    <a:gd name="connsiteX2" fmla="*/ 5472006 w 5472006"/>
                    <a:gd name="connsiteY2" fmla="*/ 259588 h 259588"/>
                    <a:gd name="connsiteX3" fmla="*/ 5088394 w 5472006"/>
                    <a:gd name="connsiteY3" fmla="*/ 259588 h 259588"/>
                    <a:gd name="connsiteX4" fmla="*/ 0 w 5472006"/>
                    <a:gd name="connsiteY4" fmla="*/ 259588 h 25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2006" h="259588">
                      <a:moveTo>
                        <a:pt x="0" y="259588"/>
                      </a:moveTo>
                      <a:cubicBezTo>
                        <a:pt x="63935" y="218669"/>
                        <a:pt x="3059679" y="-65823"/>
                        <a:pt x="5472006" y="14076"/>
                      </a:cubicBezTo>
                      <a:lnTo>
                        <a:pt x="5472006" y="259588"/>
                      </a:lnTo>
                      <a:lnTo>
                        <a:pt x="5088394" y="259588"/>
                      </a:lnTo>
                      <a:lnTo>
                        <a:pt x="0" y="2595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765"/>
                </a:p>
              </p:txBody>
            </p:sp>
            <p:pic>
              <p:nvPicPr>
                <p:cNvPr id="309" name="Picture 30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04081" y="3962805"/>
                  <a:ext cx="354813" cy="462605"/>
                </a:xfrm>
                <a:prstGeom prst="rect">
                  <a:avLst/>
                </a:prstGeom>
              </p:spPr>
            </p:pic>
          </p:grpSp>
          <p:sp>
            <p:nvSpPr>
              <p:cNvPr id="111" name="Rectangle 33"/>
              <p:cNvSpPr>
                <a:spLocks noChangeArrowheads="1"/>
              </p:cNvSpPr>
              <p:nvPr/>
            </p:nvSpPr>
            <p:spPr bwMode="auto">
              <a:xfrm>
                <a:off x="0" y="6942034"/>
                <a:ext cx="12435840" cy="5249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34"/>
              <p:cNvSpPr>
                <a:spLocks noChangeArrowheads="1"/>
              </p:cNvSpPr>
              <p:nvPr/>
            </p:nvSpPr>
            <p:spPr bwMode="auto">
              <a:xfrm>
                <a:off x="132773" y="6844200"/>
                <a:ext cx="25679" cy="10551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Oval 35"/>
              <p:cNvSpPr>
                <a:spLocks noChangeArrowheads="1"/>
              </p:cNvSpPr>
              <p:nvPr/>
            </p:nvSpPr>
            <p:spPr bwMode="auto">
              <a:xfrm>
                <a:off x="82698" y="6751690"/>
                <a:ext cx="124545" cy="138761"/>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Oval 36"/>
              <p:cNvSpPr>
                <a:spLocks noChangeArrowheads="1"/>
              </p:cNvSpPr>
              <p:nvPr/>
            </p:nvSpPr>
            <p:spPr bwMode="auto">
              <a:xfrm>
                <a:off x="99390" y="6680865"/>
                <a:ext cx="91162" cy="10118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63" name="Rectangle 73"/>
            <p:cNvSpPr>
              <a:spLocks noChangeArrowheads="1"/>
            </p:cNvSpPr>
            <p:nvPr userDrawn="1"/>
          </p:nvSpPr>
          <p:spPr bwMode="auto">
            <a:xfrm>
              <a:off x="12202961" y="4990149"/>
              <a:ext cx="15433" cy="22018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47004276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6_Illustrated Foot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8"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166" name="Text Placeholder 7"/>
          <p:cNvSpPr>
            <a:spLocks noGrp="1"/>
          </p:cNvSpPr>
          <p:nvPr userDrawn="1">
            <p:ph type="body" sz="quarter" idx="13" hasCustomPrompt="1"/>
          </p:nvPr>
        </p:nvSpPr>
        <p:spPr>
          <a:xfrm>
            <a:off x="591640" y="1515300"/>
            <a:ext cx="11005513" cy="2486578"/>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0" y="5728780"/>
            <a:ext cx="12192000" cy="1129220"/>
            <a:chOff x="0" y="5842825"/>
            <a:chExt cx="12436475" cy="1151700"/>
          </a:xfrm>
        </p:grpSpPr>
        <p:sp>
          <p:nvSpPr>
            <p:cNvPr id="239" name="Freeform 238"/>
            <p:cNvSpPr>
              <a:spLocks/>
            </p:cNvSpPr>
            <p:nvPr/>
          </p:nvSpPr>
          <p:spPr bwMode="auto">
            <a:xfrm flipH="1">
              <a:off x="5263228" y="5880639"/>
              <a:ext cx="4339994" cy="1113886"/>
            </a:xfrm>
            <a:custGeom>
              <a:avLst/>
              <a:gdLst>
                <a:gd name="connsiteX0" fmla="*/ 3249180 w 3660817"/>
                <a:gd name="connsiteY0" fmla="*/ 0 h 939571"/>
                <a:gd name="connsiteX1" fmla="*/ 3620168 w 3660817"/>
                <a:gd name="connsiteY1" fmla="*/ 164281 h 939571"/>
                <a:gd name="connsiteX2" fmla="*/ 3639220 w 3660817"/>
                <a:gd name="connsiteY2" fmla="*/ 174312 h 939571"/>
                <a:gd name="connsiteX3" fmla="*/ 3660817 w 3660817"/>
                <a:gd name="connsiteY3" fmla="*/ 185683 h 939571"/>
                <a:gd name="connsiteX4" fmla="*/ 3660817 w 3660817"/>
                <a:gd name="connsiteY4" fmla="*/ 939571 h 939571"/>
                <a:gd name="connsiteX5" fmla="*/ 0 w 3660817"/>
                <a:gd name="connsiteY5" fmla="*/ 939571 h 939571"/>
                <a:gd name="connsiteX6" fmla="*/ 581943 w 3660817"/>
                <a:gd name="connsiteY6" fmla="*/ 634067 h 939571"/>
                <a:gd name="connsiteX7" fmla="*/ 763800 w 3660817"/>
                <a:gd name="connsiteY7" fmla="*/ 583629 h 939571"/>
                <a:gd name="connsiteX8" fmla="*/ 894737 w 3660817"/>
                <a:gd name="connsiteY8" fmla="*/ 583629 h 939571"/>
                <a:gd name="connsiteX9" fmla="*/ 960205 w 3660817"/>
                <a:gd name="connsiteY9" fmla="*/ 665770 h 939571"/>
                <a:gd name="connsiteX10" fmla="*/ 1178434 w 3660817"/>
                <a:gd name="connsiteY10" fmla="*/ 518782 h 939571"/>
                <a:gd name="connsiteX11" fmla="*/ 1365140 w 3660817"/>
                <a:gd name="connsiteY11" fmla="*/ 501489 h 939571"/>
                <a:gd name="connsiteX12" fmla="*/ 1583369 w 3660817"/>
                <a:gd name="connsiteY12" fmla="*/ 530310 h 939571"/>
                <a:gd name="connsiteX13" fmla="*/ 1976180 w 3660817"/>
                <a:gd name="connsiteY13" fmla="*/ 214718 h 939571"/>
                <a:gd name="connsiteX14" fmla="*/ 2276850 w 3660817"/>
                <a:gd name="connsiteY14" fmla="*/ 171486 h 939571"/>
                <a:gd name="connsiteX15" fmla="*/ 2524176 w 3660817"/>
                <a:gd name="connsiteY15" fmla="*/ 275243 h 939571"/>
                <a:gd name="connsiteX16" fmla="*/ 2975182 w 3660817"/>
                <a:gd name="connsiteY16" fmla="*/ 171486 h 939571"/>
                <a:gd name="connsiteX17" fmla="*/ 3249180 w 3660817"/>
                <a:gd name="connsiteY17" fmla="*/ 0 h 93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0817" h="939571">
                  <a:moveTo>
                    <a:pt x="3249180" y="0"/>
                  </a:moveTo>
                  <a:cubicBezTo>
                    <a:pt x="3249180" y="0"/>
                    <a:pt x="3249180" y="0"/>
                    <a:pt x="3620168" y="164281"/>
                  </a:cubicBezTo>
                  <a:cubicBezTo>
                    <a:pt x="3620168" y="164281"/>
                    <a:pt x="3620168" y="164281"/>
                    <a:pt x="3639220" y="174312"/>
                  </a:cubicBezTo>
                  <a:lnTo>
                    <a:pt x="3660817" y="185683"/>
                  </a:lnTo>
                  <a:lnTo>
                    <a:pt x="3660817" y="939571"/>
                  </a:lnTo>
                  <a:lnTo>
                    <a:pt x="0" y="939571"/>
                  </a:lnTo>
                  <a:cubicBezTo>
                    <a:pt x="0" y="939571"/>
                    <a:pt x="0" y="939571"/>
                    <a:pt x="581943" y="634067"/>
                  </a:cubicBezTo>
                  <a:cubicBezTo>
                    <a:pt x="686207" y="605245"/>
                    <a:pt x="763800" y="583629"/>
                    <a:pt x="763800" y="583629"/>
                  </a:cubicBezTo>
                  <a:cubicBezTo>
                    <a:pt x="763800" y="583629"/>
                    <a:pt x="763800" y="583629"/>
                    <a:pt x="894737" y="583629"/>
                  </a:cubicBezTo>
                  <a:cubicBezTo>
                    <a:pt x="894737" y="583629"/>
                    <a:pt x="894737" y="583629"/>
                    <a:pt x="960205" y="665770"/>
                  </a:cubicBezTo>
                  <a:cubicBezTo>
                    <a:pt x="960205" y="665770"/>
                    <a:pt x="960205" y="665770"/>
                    <a:pt x="1178434" y="518782"/>
                  </a:cubicBezTo>
                  <a:cubicBezTo>
                    <a:pt x="1178434" y="518782"/>
                    <a:pt x="1178434" y="518782"/>
                    <a:pt x="1365140" y="501489"/>
                  </a:cubicBezTo>
                  <a:cubicBezTo>
                    <a:pt x="1365140" y="501489"/>
                    <a:pt x="1365140" y="501489"/>
                    <a:pt x="1583369" y="530310"/>
                  </a:cubicBezTo>
                  <a:cubicBezTo>
                    <a:pt x="1583369" y="530310"/>
                    <a:pt x="1583369" y="530310"/>
                    <a:pt x="1976180" y="214718"/>
                  </a:cubicBezTo>
                  <a:cubicBezTo>
                    <a:pt x="1976180" y="214718"/>
                    <a:pt x="1976180" y="214718"/>
                    <a:pt x="2276850" y="171486"/>
                  </a:cubicBezTo>
                  <a:cubicBezTo>
                    <a:pt x="2276850" y="171486"/>
                    <a:pt x="2276850" y="171486"/>
                    <a:pt x="2524176" y="275243"/>
                  </a:cubicBezTo>
                  <a:cubicBezTo>
                    <a:pt x="2524176" y="275243"/>
                    <a:pt x="2524176" y="275243"/>
                    <a:pt x="2975182" y="171486"/>
                  </a:cubicBezTo>
                  <a:cubicBezTo>
                    <a:pt x="2975182" y="171486"/>
                    <a:pt x="2975182" y="171486"/>
                    <a:pt x="3249180" y="0"/>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765"/>
            </a:p>
          </p:txBody>
        </p:sp>
        <p:sp>
          <p:nvSpPr>
            <p:cNvPr id="244" name="Freeform 243"/>
            <p:cNvSpPr>
              <a:spLocks/>
            </p:cNvSpPr>
            <p:nvPr/>
          </p:nvSpPr>
          <p:spPr bwMode="auto">
            <a:xfrm>
              <a:off x="3110321" y="5880639"/>
              <a:ext cx="4339994" cy="1113886"/>
            </a:xfrm>
            <a:custGeom>
              <a:avLst/>
              <a:gdLst>
                <a:gd name="connsiteX0" fmla="*/ 3249180 w 3660817"/>
                <a:gd name="connsiteY0" fmla="*/ 0 h 939571"/>
                <a:gd name="connsiteX1" fmla="*/ 3620168 w 3660817"/>
                <a:gd name="connsiteY1" fmla="*/ 164281 h 939571"/>
                <a:gd name="connsiteX2" fmla="*/ 3639220 w 3660817"/>
                <a:gd name="connsiteY2" fmla="*/ 174312 h 939571"/>
                <a:gd name="connsiteX3" fmla="*/ 3660817 w 3660817"/>
                <a:gd name="connsiteY3" fmla="*/ 185683 h 939571"/>
                <a:gd name="connsiteX4" fmla="*/ 3660817 w 3660817"/>
                <a:gd name="connsiteY4" fmla="*/ 939571 h 939571"/>
                <a:gd name="connsiteX5" fmla="*/ 0 w 3660817"/>
                <a:gd name="connsiteY5" fmla="*/ 939571 h 939571"/>
                <a:gd name="connsiteX6" fmla="*/ 581943 w 3660817"/>
                <a:gd name="connsiteY6" fmla="*/ 634067 h 939571"/>
                <a:gd name="connsiteX7" fmla="*/ 763800 w 3660817"/>
                <a:gd name="connsiteY7" fmla="*/ 583629 h 939571"/>
                <a:gd name="connsiteX8" fmla="*/ 894737 w 3660817"/>
                <a:gd name="connsiteY8" fmla="*/ 583629 h 939571"/>
                <a:gd name="connsiteX9" fmla="*/ 960205 w 3660817"/>
                <a:gd name="connsiteY9" fmla="*/ 665770 h 939571"/>
                <a:gd name="connsiteX10" fmla="*/ 1178434 w 3660817"/>
                <a:gd name="connsiteY10" fmla="*/ 518782 h 939571"/>
                <a:gd name="connsiteX11" fmla="*/ 1365140 w 3660817"/>
                <a:gd name="connsiteY11" fmla="*/ 501489 h 939571"/>
                <a:gd name="connsiteX12" fmla="*/ 1583369 w 3660817"/>
                <a:gd name="connsiteY12" fmla="*/ 530310 h 939571"/>
                <a:gd name="connsiteX13" fmla="*/ 1976180 w 3660817"/>
                <a:gd name="connsiteY13" fmla="*/ 214718 h 939571"/>
                <a:gd name="connsiteX14" fmla="*/ 2276850 w 3660817"/>
                <a:gd name="connsiteY14" fmla="*/ 171486 h 939571"/>
                <a:gd name="connsiteX15" fmla="*/ 2524176 w 3660817"/>
                <a:gd name="connsiteY15" fmla="*/ 275243 h 939571"/>
                <a:gd name="connsiteX16" fmla="*/ 2975182 w 3660817"/>
                <a:gd name="connsiteY16" fmla="*/ 171486 h 939571"/>
                <a:gd name="connsiteX17" fmla="*/ 3249180 w 3660817"/>
                <a:gd name="connsiteY17" fmla="*/ 0 h 93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0817" h="939571">
                  <a:moveTo>
                    <a:pt x="3249180" y="0"/>
                  </a:moveTo>
                  <a:cubicBezTo>
                    <a:pt x="3249180" y="0"/>
                    <a:pt x="3249180" y="0"/>
                    <a:pt x="3620168" y="164281"/>
                  </a:cubicBezTo>
                  <a:cubicBezTo>
                    <a:pt x="3620168" y="164281"/>
                    <a:pt x="3620168" y="164281"/>
                    <a:pt x="3639220" y="174312"/>
                  </a:cubicBezTo>
                  <a:lnTo>
                    <a:pt x="3660817" y="185683"/>
                  </a:lnTo>
                  <a:lnTo>
                    <a:pt x="3660817" y="939571"/>
                  </a:lnTo>
                  <a:lnTo>
                    <a:pt x="0" y="939571"/>
                  </a:lnTo>
                  <a:cubicBezTo>
                    <a:pt x="0" y="939571"/>
                    <a:pt x="0" y="939571"/>
                    <a:pt x="581943" y="634067"/>
                  </a:cubicBezTo>
                  <a:cubicBezTo>
                    <a:pt x="686207" y="605245"/>
                    <a:pt x="763800" y="583629"/>
                    <a:pt x="763800" y="583629"/>
                  </a:cubicBezTo>
                  <a:cubicBezTo>
                    <a:pt x="763800" y="583629"/>
                    <a:pt x="763800" y="583629"/>
                    <a:pt x="894737" y="583629"/>
                  </a:cubicBezTo>
                  <a:cubicBezTo>
                    <a:pt x="894737" y="583629"/>
                    <a:pt x="894737" y="583629"/>
                    <a:pt x="960205" y="665770"/>
                  </a:cubicBezTo>
                  <a:cubicBezTo>
                    <a:pt x="960205" y="665770"/>
                    <a:pt x="960205" y="665770"/>
                    <a:pt x="1178434" y="518782"/>
                  </a:cubicBezTo>
                  <a:cubicBezTo>
                    <a:pt x="1178434" y="518782"/>
                    <a:pt x="1178434" y="518782"/>
                    <a:pt x="1365140" y="501489"/>
                  </a:cubicBezTo>
                  <a:cubicBezTo>
                    <a:pt x="1365140" y="501489"/>
                    <a:pt x="1365140" y="501489"/>
                    <a:pt x="1583369" y="530310"/>
                  </a:cubicBezTo>
                  <a:cubicBezTo>
                    <a:pt x="1583369" y="530310"/>
                    <a:pt x="1583369" y="530310"/>
                    <a:pt x="1976180" y="214718"/>
                  </a:cubicBezTo>
                  <a:cubicBezTo>
                    <a:pt x="1976180" y="214718"/>
                    <a:pt x="1976180" y="214718"/>
                    <a:pt x="2276850" y="171486"/>
                  </a:cubicBezTo>
                  <a:cubicBezTo>
                    <a:pt x="2276850" y="171486"/>
                    <a:pt x="2276850" y="171486"/>
                    <a:pt x="2524176" y="275243"/>
                  </a:cubicBezTo>
                  <a:cubicBezTo>
                    <a:pt x="2524176" y="275243"/>
                    <a:pt x="2524176" y="275243"/>
                    <a:pt x="2975182" y="171486"/>
                  </a:cubicBezTo>
                  <a:cubicBezTo>
                    <a:pt x="2975182" y="171486"/>
                    <a:pt x="2975182" y="171486"/>
                    <a:pt x="3249180" y="0"/>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765"/>
            </a:p>
          </p:txBody>
        </p:sp>
        <p:sp>
          <p:nvSpPr>
            <p:cNvPr id="241" name="Freeform 42"/>
            <p:cNvSpPr>
              <a:spLocks/>
            </p:cNvSpPr>
            <p:nvPr/>
          </p:nvSpPr>
          <p:spPr bwMode="auto">
            <a:xfrm flipH="1">
              <a:off x="8543058" y="6410083"/>
              <a:ext cx="369825" cy="222605"/>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42" name="Freeform 43"/>
            <p:cNvSpPr>
              <a:spLocks/>
            </p:cNvSpPr>
            <p:nvPr/>
          </p:nvSpPr>
          <p:spPr bwMode="auto">
            <a:xfrm flipH="1">
              <a:off x="5311808" y="5842825"/>
              <a:ext cx="1949193" cy="364420"/>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45" name="Freeform 40"/>
            <p:cNvSpPr>
              <a:spLocks/>
            </p:cNvSpPr>
            <p:nvPr/>
          </p:nvSpPr>
          <p:spPr bwMode="auto">
            <a:xfrm>
              <a:off x="4506953" y="6345618"/>
              <a:ext cx="480048" cy="164161"/>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46" name="Freeform 42"/>
            <p:cNvSpPr>
              <a:spLocks/>
            </p:cNvSpPr>
            <p:nvPr/>
          </p:nvSpPr>
          <p:spPr bwMode="auto">
            <a:xfrm>
              <a:off x="3800660" y="6410083"/>
              <a:ext cx="369825" cy="222605"/>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47" name="Freeform 43"/>
            <p:cNvSpPr>
              <a:spLocks/>
            </p:cNvSpPr>
            <p:nvPr/>
          </p:nvSpPr>
          <p:spPr bwMode="auto">
            <a:xfrm>
              <a:off x="5452542" y="5842825"/>
              <a:ext cx="1949193" cy="364420"/>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9" name="Freeform 642"/>
            <p:cNvSpPr>
              <a:spLocks/>
            </p:cNvSpPr>
            <p:nvPr/>
          </p:nvSpPr>
          <p:spPr bwMode="auto">
            <a:xfrm>
              <a:off x="4226286" y="6662326"/>
              <a:ext cx="182411" cy="216771"/>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90" name="Freeform 643"/>
            <p:cNvSpPr>
              <a:spLocks/>
            </p:cNvSpPr>
            <p:nvPr/>
          </p:nvSpPr>
          <p:spPr bwMode="auto">
            <a:xfrm>
              <a:off x="4239438" y="6612693"/>
              <a:ext cx="156110" cy="186016"/>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91" name="Freeform 644"/>
            <p:cNvSpPr>
              <a:spLocks/>
            </p:cNvSpPr>
            <p:nvPr/>
          </p:nvSpPr>
          <p:spPr bwMode="auto">
            <a:xfrm>
              <a:off x="4265525" y="6567727"/>
              <a:ext cx="103932" cy="123233"/>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92" name="Freeform 645"/>
            <p:cNvSpPr>
              <a:spLocks/>
            </p:cNvSpPr>
            <p:nvPr/>
          </p:nvSpPr>
          <p:spPr bwMode="auto">
            <a:xfrm>
              <a:off x="4306249" y="6618420"/>
              <a:ext cx="23544" cy="256011"/>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93" name="Freeform 646"/>
            <p:cNvSpPr>
              <a:spLocks/>
            </p:cNvSpPr>
            <p:nvPr/>
          </p:nvSpPr>
          <p:spPr bwMode="auto">
            <a:xfrm>
              <a:off x="4275497" y="6618420"/>
              <a:ext cx="87175" cy="332793"/>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4" name="Freeform 642"/>
            <p:cNvSpPr>
              <a:spLocks/>
            </p:cNvSpPr>
            <p:nvPr/>
          </p:nvSpPr>
          <p:spPr bwMode="auto">
            <a:xfrm>
              <a:off x="4557336" y="6777194"/>
              <a:ext cx="117644" cy="139805"/>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5" name="Freeform 643"/>
            <p:cNvSpPr>
              <a:spLocks/>
            </p:cNvSpPr>
            <p:nvPr/>
          </p:nvSpPr>
          <p:spPr bwMode="auto">
            <a:xfrm>
              <a:off x="4565817" y="6745184"/>
              <a:ext cx="100681" cy="119970"/>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6" name="Freeform 644"/>
            <p:cNvSpPr>
              <a:spLocks/>
            </p:cNvSpPr>
            <p:nvPr/>
          </p:nvSpPr>
          <p:spPr bwMode="auto">
            <a:xfrm>
              <a:off x="4582642" y="6716183"/>
              <a:ext cx="67030" cy="79478"/>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7" name="Freeform 645"/>
            <p:cNvSpPr>
              <a:spLocks/>
            </p:cNvSpPr>
            <p:nvPr/>
          </p:nvSpPr>
          <p:spPr bwMode="auto">
            <a:xfrm>
              <a:off x="4608907" y="6748877"/>
              <a:ext cx="15184" cy="165112"/>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8" name="Freeform 646"/>
            <p:cNvSpPr>
              <a:spLocks/>
            </p:cNvSpPr>
            <p:nvPr/>
          </p:nvSpPr>
          <p:spPr bwMode="auto">
            <a:xfrm>
              <a:off x="4589071" y="6748877"/>
              <a:ext cx="56223" cy="214632"/>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79" name="Freeform 642"/>
            <p:cNvSpPr>
              <a:spLocks/>
            </p:cNvSpPr>
            <p:nvPr/>
          </p:nvSpPr>
          <p:spPr bwMode="auto">
            <a:xfrm>
              <a:off x="6314591" y="6663713"/>
              <a:ext cx="175735" cy="208839"/>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0" name="Freeform 643"/>
            <p:cNvSpPr>
              <a:spLocks/>
            </p:cNvSpPr>
            <p:nvPr/>
          </p:nvSpPr>
          <p:spPr bwMode="auto">
            <a:xfrm>
              <a:off x="6327261" y="6615897"/>
              <a:ext cx="150396" cy="179209"/>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1" name="Freeform 644"/>
            <p:cNvSpPr>
              <a:spLocks/>
            </p:cNvSpPr>
            <p:nvPr/>
          </p:nvSpPr>
          <p:spPr bwMode="auto">
            <a:xfrm>
              <a:off x="6352398" y="6572576"/>
              <a:ext cx="100128" cy="118724"/>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2" name="Freeform 645"/>
            <p:cNvSpPr>
              <a:spLocks/>
            </p:cNvSpPr>
            <p:nvPr/>
          </p:nvSpPr>
          <p:spPr bwMode="auto">
            <a:xfrm>
              <a:off x="6391632" y="6621414"/>
              <a:ext cx="22682" cy="246643"/>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3" name="Freeform 646"/>
            <p:cNvSpPr>
              <a:spLocks/>
            </p:cNvSpPr>
            <p:nvPr/>
          </p:nvSpPr>
          <p:spPr bwMode="auto">
            <a:xfrm>
              <a:off x="6362003" y="6621414"/>
              <a:ext cx="83985" cy="320615"/>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grpSp>
          <p:nvGrpSpPr>
            <p:cNvPr id="8" name="Group 7"/>
            <p:cNvGrpSpPr/>
            <p:nvPr userDrawn="1"/>
          </p:nvGrpSpPr>
          <p:grpSpPr>
            <a:xfrm>
              <a:off x="6645263" y="5921983"/>
              <a:ext cx="1561327" cy="1072542"/>
              <a:chOff x="6645263" y="5921983"/>
              <a:chExt cx="1561327" cy="1072542"/>
            </a:xfrm>
          </p:grpSpPr>
          <p:sp>
            <p:nvSpPr>
              <p:cNvPr id="240" name="Freeform 40"/>
              <p:cNvSpPr>
                <a:spLocks/>
              </p:cNvSpPr>
              <p:nvPr/>
            </p:nvSpPr>
            <p:spPr bwMode="auto">
              <a:xfrm flipH="1">
                <a:off x="7726542" y="6345618"/>
                <a:ext cx="480048" cy="164161"/>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10" name="Rectangle 11"/>
              <p:cNvSpPr>
                <a:spLocks noChangeArrowheads="1"/>
              </p:cNvSpPr>
              <p:nvPr/>
            </p:nvSpPr>
            <p:spPr bwMode="auto">
              <a:xfrm>
                <a:off x="6645263" y="6146382"/>
                <a:ext cx="1144862" cy="84814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12" name="Rectangle 13"/>
              <p:cNvSpPr>
                <a:spLocks noChangeArrowheads="1"/>
              </p:cNvSpPr>
              <p:nvPr/>
            </p:nvSpPr>
            <p:spPr bwMode="auto">
              <a:xfrm>
                <a:off x="6945511" y="6345877"/>
                <a:ext cx="1144862" cy="64864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15" name="Rectangle 141"/>
              <p:cNvSpPr>
                <a:spLocks noChangeArrowheads="1"/>
              </p:cNvSpPr>
              <p:nvPr/>
            </p:nvSpPr>
            <p:spPr bwMode="auto">
              <a:xfrm>
                <a:off x="7218788" y="5921983"/>
                <a:ext cx="146464" cy="23260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16" name="Rectangle 143"/>
              <p:cNvSpPr>
                <a:spLocks noChangeArrowheads="1"/>
              </p:cNvSpPr>
              <p:nvPr/>
            </p:nvSpPr>
            <p:spPr bwMode="auto">
              <a:xfrm>
                <a:off x="7421405" y="6038274"/>
                <a:ext cx="283164" cy="11630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49" name="Rectangle 98"/>
              <p:cNvSpPr>
                <a:spLocks noChangeArrowheads="1"/>
              </p:cNvSpPr>
              <p:nvPr/>
            </p:nvSpPr>
            <p:spPr bwMode="auto">
              <a:xfrm>
                <a:off x="6901576" y="6456312"/>
                <a:ext cx="225428" cy="366952"/>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0" name="Rectangle 99"/>
              <p:cNvSpPr>
                <a:spLocks noChangeArrowheads="1"/>
              </p:cNvSpPr>
              <p:nvPr/>
            </p:nvSpPr>
            <p:spPr bwMode="auto">
              <a:xfrm>
                <a:off x="6965262" y="6410822"/>
                <a:ext cx="91991" cy="94013"/>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1" name="Rectangle 100"/>
              <p:cNvSpPr>
                <a:spLocks noChangeArrowheads="1"/>
              </p:cNvSpPr>
              <p:nvPr/>
            </p:nvSpPr>
            <p:spPr bwMode="auto">
              <a:xfrm>
                <a:off x="6923816" y="6106544"/>
                <a:ext cx="290125" cy="45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2" name="Rectangle 101"/>
              <p:cNvSpPr>
                <a:spLocks noChangeArrowheads="1"/>
              </p:cNvSpPr>
              <p:nvPr/>
            </p:nvSpPr>
            <p:spPr bwMode="auto">
              <a:xfrm>
                <a:off x="6829803" y="6152034"/>
                <a:ext cx="795569" cy="7955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3" name="Rectangle 102"/>
              <p:cNvSpPr>
                <a:spLocks noChangeArrowheads="1"/>
              </p:cNvSpPr>
              <p:nvPr/>
            </p:nvSpPr>
            <p:spPr bwMode="auto">
              <a:xfrm>
                <a:off x="6829803" y="6180339"/>
                <a:ext cx="795569" cy="16174"/>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4" name="Rectangle 103"/>
              <p:cNvSpPr>
                <a:spLocks noChangeArrowheads="1"/>
              </p:cNvSpPr>
              <p:nvPr/>
            </p:nvSpPr>
            <p:spPr bwMode="auto">
              <a:xfrm>
                <a:off x="6874282" y="6225829"/>
                <a:ext cx="56610"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5" name="Rectangle 104"/>
              <p:cNvSpPr>
                <a:spLocks noChangeArrowheads="1"/>
              </p:cNvSpPr>
              <p:nvPr/>
            </p:nvSpPr>
            <p:spPr bwMode="auto">
              <a:xfrm>
                <a:off x="6866195" y="6281428"/>
                <a:ext cx="73795"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56" name="Rectangle 105"/>
              <p:cNvSpPr>
                <a:spLocks noChangeArrowheads="1"/>
              </p:cNvSpPr>
              <p:nvPr/>
            </p:nvSpPr>
            <p:spPr bwMode="auto">
              <a:xfrm>
                <a:off x="7004687" y="6225829"/>
                <a:ext cx="55599"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7" name="Rectangle 106"/>
              <p:cNvSpPr>
                <a:spLocks noChangeArrowheads="1"/>
              </p:cNvSpPr>
              <p:nvPr/>
            </p:nvSpPr>
            <p:spPr bwMode="auto">
              <a:xfrm>
                <a:off x="6995589" y="6281428"/>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58" name="Rectangle 107"/>
              <p:cNvSpPr>
                <a:spLocks noChangeArrowheads="1"/>
              </p:cNvSpPr>
              <p:nvPr/>
            </p:nvSpPr>
            <p:spPr bwMode="auto">
              <a:xfrm>
                <a:off x="7134080" y="6225829"/>
                <a:ext cx="56610"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9" name="Rectangle 108"/>
              <p:cNvSpPr>
                <a:spLocks noChangeArrowheads="1"/>
              </p:cNvSpPr>
              <p:nvPr/>
            </p:nvSpPr>
            <p:spPr bwMode="auto">
              <a:xfrm>
                <a:off x="7125993" y="6281428"/>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60" name="Rectangle 109"/>
              <p:cNvSpPr>
                <a:spLocks noChangeArrowheads="1"/>
              </p:cNvSpPr>
              <p:nvPr/>
            </p:nvSpPr>
            <p:spPr bwMode="auto">
              <a:xfrm>
                <a:off x="7264485" y="6225829"/>
                <a:ext cx="55599"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61" name="Rectangle 110"/>
              <p:cNvSpPr>
                <a:spLocks noChangeArrowheads="1"/>
              </p:cNvSpPr>
              <p:nvPr/>
            </p:nvSpPr>
            <p:spPr bwMode="auto">
              <a:xfrm>
                <a:off x="7255387" y="6281428"/>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62" name="Rectangle 111"/>
              <p:cNvSpPr>
                <a:spLocks noChangeArrowheads="1"/>
              </p:cNvSpPr>
              <p:nvPr/>
            </p:nvSpPr>
            <p:spPr bwMode="auto">
              <a:xfrm>
                <a:off x="7393879" y="6225829"/>
                <a:ext cx="56610"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63" name="Rectangle 112"/>
              <p:cNvSpPr>
                <a:spLocks noChangeArrowheads="1"/>
              </p:cNvSpPr>
              <p:nvPr/>
            </p:nvSpPr>
            <p:spPr bwMode="auto">
              <a:xfrm>
                <a:off x="7384781" y="6281428"/>
                <a:ext cx="72784"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64" name="Rectangle 113"/>
              <p:cNvSpPr>
                <a:spLocks noChangeArrowheads="1"/>
              </p:cNvSpPr>
              <p:nvPr/>
            </p:nvSpPr>
            <p:spPr bwMode="auto">
              <a:xfrm>
                <a:off x="7524283" y="6225829"/>
                <a:ext cx="55599"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65" name="Rectangle 114"/>
              <p:cNvSpPr>
                <a:spLocks noChangeArrowheads="1"/>
              </p:cNvSpPr>
              <p:nvPr/>
            </p:nvSpPr>
            <p:spPr bwMode="auto">
              <a:xfrm>
                <a:off x="7515185" y="6281428"/>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66" name="Rectangle 115"/>
              <p:cNvSpPr>
                <a:spLocks noChangeArrowheads="1"/>
              </p:cNvSpPr>
              <p:nvPr/>
            </p:nvSpPr>
            <p:spPr bwMode="auto">
              <a:xfrm>
                <a:off x="6874282" y="6378473"/>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67" name="Rectangle 116"/>
              <p:cNvSpPr>
                <a:spLocks noChangeArrowheads="1"/>
              </p:cNvSpPr>
              <p:nvPr/>
            </p:nvSpPr>
            <p:spPr bwMode="auto">
              <a:xfrm>
                <a:off x="6866195" y="6436094"/>
                <a:ext cx="73795"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68" name="Rectangle 117"/>
              <p:cNvSpPr>
                <a:spLocks noChangeArrowheads="1"/>
              </p:cNvSpPr>
              <p:nvPr/>
            </p:nvSpPr>
            <p:spPr bwMode="auto">
              <a:xfrm>
                <a:off x="7004687" y="6378473"/>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69" name="Rectangle 118"/>
              <p:cNvSpPr>
                <a:spLocks noChangeArrowheads="1"/>
              </p:cNvSpPr>
              <p:nvPr/>
            </p:nvSpPr>
            <p:spPr bwMode="auto">
              <a:xfrm>
                <a:off x="6995589" y="6436094"/>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70" name="Rectangle 119"/>
              <p:cNvSpPr>
                <a:spLocks noChangeArrowheads="1"/>
              </p:cNvSpPr>
              <p:nvPr/>
            </p:nvSpPr>
            <p:spPr bwMode="auto">
              <a:xfrm>
                <a:off x="7134080" y="6378473"/>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71" name="Rectangle 120"/>
              <p:cNvSpPr>
                <a:spLocks noChangeArrowheads="1"/>
              </p:cNvSpPr>
              <p:nvPr/>
            </p:nvSpPr>
            <p:spPr bwMode="auto">
              <a:xfrm>
                <a:off x="7125993" y="6436094"/>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72" name="Rectangle 121"/>
              <p:cNvSpPr>
                <a:spLocks noChangeArrowheads="1"/>
              </p:cNvSpPr>
              <p:nvPr/>
            </p:nvSpPr>
            <p:spPr bwMode="auto">
              <a:xfrm>
                <a:off x="7264485" y="6378473"/>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73" name="Rectangle 122"/>
              <p:cNvSpPr>
                <a:spLocks noChangeArrowheads="1"/>
              </p:cNvSpPr>
              <p:nvPr/>
            </p:nvSpPr>
            <p:spPr bwMode="auto">
              <a:xfrm>
                <a:off x="7255387" y="6436094"/>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74" name="Rectangle 123"/>
              <p:cNvSpPr>
                <a:spLocks noChangeArrowheads="1"/>
              </p:cNvSpPr>
              <p:nvPr/>
            </p:nvSpPr>
            <p:spPr bwMode="auto">
              <a:xfrm>
                <a:off x="7393879" y="6378473"/>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75" name="Rectangle 124"/>
              <p:cNvSpPr>
                <a:spLocks noChangeArrowheads="1"/>
              </p:cNvSpPr>
              <p:nvPr/>
            </p:nvSpPr>
            <p:spPr bwMode="auto">
              <a:xfrm>
                <a:off x="7384781" y="6436094"/>
                <a:ext cx="72784"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76" name="Rectangle 125"/>
              <p:cNvSpPr>
                <a:spLocks noChangeArrowheads="1"/>
              </p:cNvSpPr>
              <p:nvPr/>
            </p:nvSpPr>
            <p:spPr bwMode="auto">
              <a:xfrm>
                <a:off x="7524283" y="6378473"/>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77" name="Rectangle 126"/>
              <p:cNvSpPr>
                <a:spLocks noChangeArrowheads="1"/>
              </p:cNvSpPr>
              <p:nvPr/>
            </p:nvSpPr>
            <p:spPr bwMode="auto">
              <a:xfrm>
                <a:off x="7515185" y="6436094"/>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78" name="Rectangle 127"/>
              <p:cNvSpPr>
                <a:spLocks noChangeArrowheads="1"/>
              </p:cNvSpPr>
              <p:nvPr/>
            </p:nvSpPr>
            <p:spPr bwMode="auto">
              <a:xfrm>
                <a:off x="6874282" y="6533139"/>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79" name="Rectangle 128"/>
              <p:cNvSpPr>
                <a:spLocks noChangeArrowheads="1"/>
              </p:cNvSpPr>
              <p:nvPr/>
            </p:nvSpPr>
            <p:spPr bwMode="auto">
              <a:xfrm>
                <a:off x="6866195" y="6590760"/>
                <a:ext cx="73795"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80" name="Rectangle 129"/>
              <p:cNvSpPr>
                <a:spLocks noChangeArrowheads="1"/>
              </p:cNvSpPr>
              <p:nvPr/>
            </p:nvSpPr>
            <p:spPr bwMode="auto">
              <a:xfrm>
                <a:off x="7004687" y="6533139"/>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81" name="Rectangle 130"/>
              <p:cNvSpPr>
                <a:spLocks noChangeArrowheads="1"/>
              </p:cNvSpPr>
              <p:nvPr/>
            </p:nvSpPr>
            <p:spPr bwMode="auto">
              <a:xfrm>
                <a:off x="6995589" y="6590760"/>
                <a:ext cx="71773"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82" name="Rectangle 131"/>
              <p:cNvSpPr>
                <a:spLocks noChangeArrowheads="1"/>
              </p:cNvSpPr>
              <p:nvPr/>
            </p:nvSpPr>
            <p:spPr bwMode="auto">
              <a:xfrm>
                <a:off x="7134080" y="6533139"/>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83" name="Rectangle 132"/>
              <p:cNvSpPr>
                <a:spLocks noChangeArrowheads="1"/>
              </p:cNvSpPr>
              <p:nvPr/>
            </p:nvSpPr>
            <p:spPr bwMode="auto">
              <a:xfrm>
                <a:off x="7125993" y="6590760"/>
                <a:ext cx="71773"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84" name="Rectangle 133"/>
              <p:cNvSpPr>
                <a:spLocks noChangeArrowheads="1"/>
              </p:cNvSpPr>
              <p:nvPr/>
            </p:nvSpPr>
            <p:spPr bwMode="auto">
              <a:xfrm>
                <a:off x="7264485" y="6533139"/>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85" name="Rectangle 134"/>
              <p:cNvSpPr>
                <a:spLocks noChangeArrowheads="1"/>
              </p:cNvSpPr>
              <p:nvPr/>
            </p:nvSpPr>
            <p:spPr bwMode="auto">
              <a:xfrm>
                <a:off x="7255387" y="6590760"/>
                <a:ext cx="71773"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86" name="Rectangle 135"/>
              <p:cNvSpPr>
                <a:spLocks noChangeArrowheads="1"/>
              </p:cNvSpPr>
              <p:nvPr/>
            </p:nvSpPr>
            <p:spPr bwMode="auto">
              <a:xfrm>
                <a:off x="7393879" y="6533139"/>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87" name="Rectangle 136"/>
              <p:cNvSpPr>
                <a:spLocks noChangeArrowheads="1"/>
              </p:cNvSpPr>
              <p:nvPr/>
            </p:nvSpPr>
            <p:spPr bwMode="auto">
              <a:xfrm>
                <a:off x="7384781" y="6590760"/>
                <a:ext cx="72784"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88" name="Rectangle 137"/>
              <p:cNvSpPr>
                <a:spLocks noChangeArrowheads="1"/>
              </p:cNvSpPr>
              <p:nvPr/>
            </p:nvSpPr>
            <p:spPr bwMode="auto">
              <a:xfrm>
                <a:off x="7524283" y="6533139"/>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89" name="Rectangle 138"/>
              <p:cNvSpPr>
                <a:spLocks noChangeArrowheads="1"/>
              </p:cNvSpPr>
              <p:nvPr/>
            </p:nvSpPr>
            <p:spPr bwMode="auto">
              <a:xfrm>
                <a:off x="7515185" y="6590760"/>
                <a:ext cx="71773"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90" name="Rectangle 139"/>
              <p:cNvSpPr>
                <a:spLocks noChangeArrowheads="1"/>
              </p:cNvSpPr>
              <p:nvPr/>
            </p:nvSpPr>
            <p:spPr bwMode="auto">
              <a:xfrm>
                <a:off x="6874282" y="6687805"/>
                <a:ext cx="56610" cy="1172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1" name="Rectangle 140"/>
              <p:cNvSpPr>
                <a:spLocks noChangeArrowheads="1"/>
              </p:cNvSpPr>
              <p:nvPr/>
            </p:nvSpPr>
            <p:spPr bwMode="auto">
              <a:xfrm>
                <a:off x="6866195" y="6744415"/>
                <a:ext cx="73795"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92" name="Rectangle 141"/>
              <p:cNvSpPr>
                <a:spLocks noChangeArrowheads="1"/>
              </p:cNvSpPr>
              <p:nvPr/>
            </p:nvSpPr>
            <p:spPr bwMode="auto">
              <a:xfrm>
                <a:off x="7004687" y="6687805"/>
                <a:ext cx="55599" cy="1172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3" name="Rectangle 142"/>
              <p:cNvSpPr>
                <a:spLocks noChangeArrowheads="1"/>
              </p:cNvSpPr>
              <p:nvPr/>
            </p:nvSpPr>
            <p:spPr bwMode="auto">
              <a:xfrm>
                <a:off x="6995589" y="6744415"/>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94" name="Rectangle 143"/>
              <p:cNvSpPr>
                <a:spLocks noChangeArrowheads="1"/>
              </p:cNvSpPr>
              <p:nvPr/>
            </p:nvSpPr>
            <p:spPr bwMode="auto">
              <a:xfrm>
                <a:off x="7004687" y="6899080"/>
                <a:ext cx="55599" cy="4852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5" name="Rectangle 144"/>
              <p:cNvSpPr>
                <a:spLocks noChangeArrowheads="1"/>
              </p:cNvSpPr>
              <p:nvPr/>
            </p:nvSpPr>
            <p:spPr bwMode="auto">
              <a:xfrm>
                <a:off x="6874282" y="6899080"/>
                <a:ext cx="56610" cy="4852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6" name="Rectangle 145"/>
              <p:cNvSpPr>
                <a:spLocks noChangeArrowheads="1"/>
              </p:cNvSpPr>
              <p:nvPr/>
            </p:nvSpPr>
            <p:spPr bwMode="auto">
              <a:xfrm>
                <a:off x="7522261" y="6901102"/>
                <a:ext cx="55599" cy="4650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7" name="Rectangle 146"/>
              <p:cNvSpPr>
                <a:spLocks noChangeArrowheads="1"/>
              </p:cNvSpPr>
              <p:nvPr/>
            </p:nvSpPr>
            <p:spPr bwMode="auto">
              <a:xfrm>
                <a:off x="7392868" y="6901102"/>
                <a:ext cx="55599" cy="4650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8" name="Rectangle 147"/>
              <p:cNvSpPr>
                <a:spLocks noChangeArrowheads="1"/>
              </p:cNvSpPr>
              <p:nvPr/>
            </p:nvSpPr>
            <p:spPr bwMode="auto">
              <a:xfrm>
                <a:off x="7393879" y="6687805"/>
                <a:ext cx="56610" cy="1172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9" name="Rectangle 148"/>
              <p:cNvSpPr>
                <a:spLocks noChangeArrowheads="1"/>
              </p:cNvSpPr>
              <p:nvPr/>
            </p:nvSpPr>
            <p:spPr bwMode="auto">
              <a:xfrm>
                <a:off x="7384781" y="6744415"/>
                <a:ext cx="72784"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300" name="Rectangle 149"/>
              <p:cNvSpPr>
                <a:spLocks noChangeArrowheads="1"/>
              </p:cNvSpPr>
              <p:nvPr/>
            </p:nvSpPr>
            <p:spPr bwMode="auto">
              <a:xfrm>
                <a:off x="7524283" y="6687805"/>
                <a:ext cx="55599" cy="1172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01" name="Rectangle 150"/>
              <p:cNvSpPr>
                <a:spLocks noChangeArrowheads="1"/>
              </p:cNvSpPr>
              <p:nvPr/>
            </p:nvSpPr>
            <p:spPr bwMode="auto">
              <a:xfrm>
                <a:off x="7515185" y="6744415"/>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302" name="Rectangle 151"/>
              <p:cNvSpPr>
                <a:spLocks noChangeArrowheads="1"/>
              </p:cNvSpPr>
              <p:nvPr/>
            </p:nvSpPr>
            <p:spPr bwMode="auto">
              <a:xfrm>
                <a:off x="7161374" y="6682750"/>
                <a:ext cx="130405" cy="18398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03" name="Rectangle 152"/>
              <p:cNvSpPr>
                <a:spLocks noChangeArrowheads="1"/>
              </p:cNvSpPr>
              <p:nvPr/>
            </p:nvSpPr>
            <p:spPr bwMode="auto">
              <a:xfrm>
                <a:off x="7134080" y="6878863"/>
                <a:ext cx="186003" cy="16174"/>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04" name="Rectangle 153"/>
              <p:cNvSpPr>
                <a:spLocks noChangeArrowheads="1"/>
              </p:cNvSpPr>
              <p:nvPr/>
            </p:nvSpPr>
            <p:spPr bwMode="auto">
              <a:xfrm>
                <a:off x="7117906" y="6904135"/>
                <a:ext cx="218352" cy="1415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05" name="Rectangle 154"/>
              <p:cNvSpPr>
                <a:spLocks noChangeArrowheads="1"/>
              </p:cNvSpPr>
              <p:nvPr/>
            </p:nvSpPr>
            <p:spPr bwMode="auto">
              <a:xfrm>
                <a:off x="7100721" y="6931429"/>
                <a:ext cx="253733" cy="16174"/>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06" name="Line 155"/>
              <p:cNvSpPr>
                <a:spLocks noChangeShapeType="1"/>
              </p:cNvSpPr>
              <p:nvPr/>
            </p:nvSpPr>
            <p:spPr bwMode="auto">
              <a:xfrm flipV="1">
                <a:off x="6986491" y="6065098"/>
                <a:ext cx="0" cy="40436"/>
              </a:xfrm>
              <a:prstGeom prst="line">
                <a:avLst/>
              </a:prstGeom>
              <a:noFill/>
              <a:ln w="1428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p>
            </p:txBody>
          </p:sp>
          <p:sp>
            <p:nvSpPr>
              <p:cNvPr id="307" name="Line 156"/>
              <p:cNvSpPr>
                <a:spLocks noChangeShapeType="1"/>
              </p:cNvSpPr>
              <p:nvPr/>
            </p:nvSpPr>
            <p:spPr bwMode="auto">
              <a:xfrm flipV="1">
                <a:off x="6826980" y="6065098"/>
                <a:ext cx="0" cy="80871"/>
              </a:xfrm>
              <a:prstGeom prst="line">
                <a:avLst/>
              </a:prstGeom>
              <a:noFill/>
              <a:ln w="1428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p>
            </p:txBody>
          </p:sp>
        </p:grpSp>
        <p:sp>
          <p:nvSpPr>
            <p:cNvPr id="237" name="Rectangle 33"/>
            <p:cNvSpPr>
              <a:spLocks noChangeArrowheads="1"/>
            </p:cNvSpPr>
            <p:nvPr userDrawn="1"/>
          </p:nvSpPr>
          <p:spPr bwMode="auto">
            <a:xfrm>
              <a:off x="0" y="6942034"/>
              <a:ext cx="12436475" cy="5249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8572253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dirty="0"/>
              <a:t>Click to add subtitle</a:t>
            </a:r>
          </a:p>
        </p:txBody>
      </p:sp>
    </p:spTree>
    <p:extLst>
      <p:ext uri="{BB962C8B-B14F-4D97-AF65-F5344CB8AC3E}">
        <p14:creationId xmlns:p14="http://schemas.microsoft.com/office/powerpoint/2010/main" val="405715063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49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0093236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4"/>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Tree>
    <p:extLst>
      <p:ext uri="{BB962C8B-B14F-4D97-AF65-F5344CB8AC3E}">
        <p14:creationId xmlns:p14="http://schemas.microsoft.com/office/powerpoint/2010/main" val="103149849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Tree>
    <p:extLst>
      <p:ext uri="{BB962C8B-B14F-4D97-AF65-F5344CB8AC3E}">
        <p14:creationId xmlns:p14="http://schemas.microsoft.com/office/powerpoint/2010/main" val="5723990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977732"/>
          </a:xfrm>
          <a:noFill/>
        </p:spPr>
        <p:txBody>
          <a:bodyPr tIns="0" bIns="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6009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3904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600"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6000" spc="-98" baseline="0">
                <a:solidFill>
                  <a:schemeClr val="tx2"/>
                </a:soli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408315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8160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4038329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453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78210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492555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729579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574220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8 ">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7311" t="7753" r="7621" b="7178"/>
          <a:stretch/>
        </p:blipFill>
        <p:spPr>
          <a:xfrm>
            <a:off x="0" y="0"/>
            <a:ext cx="12192000" cy="6858000"/>
          </a:xfrm>
          <a:prstGeom prst="rect">
            <a:avLst/>
          </a:prstGeom>
        </p:spPr>
      </p:pic>
      <p:sp>
        <p:nvSpPr>
          <p:cNvPr id="19" name="Rectangle 18"/>
          <p:cNvSpPr/>
          <p:nvPr userDrawn="1"/>
        </p:nvSpPr>
        <p:spPr bwMode="gray">
          <a:xfrm>
            <a:off x="269302" y="2084186"/>
            <a:ext cx="64061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64061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64061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758704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theme" Target="../theme/theme10.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image" Target="../media/image2.png"/><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theme" Target="../theme/theme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89.xml"/><Relationship Id="rId7" Type="http://schemas.openxmlformats.org/officeDocument/2006/relationships/tags" Target="../tags/tag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vmlDrawing" Target="../drawings/vmlDrawing3.vml"/><Relationship Id="rId5" Type="http://schemas.openxmlformats.org/officeDocument/2006/relationships/theme" Target="../theme/theme5.xml"/><Relationship Id="rId10" Type="http://schemas.openxmlformats.org/officeDocument/2006/relationships/image" Target="../media/image2.png"/><Relationship Id="rId4" Type="http://schemas.openxmlformats.org/officeDocument/2006/relationships/slideLayout" Target="../slideLayouts/slideLayout90.xml"/><Relationship Id="rId9" Type="http://schemas.openxmlformats.org/officeDocument/2006/relationships/image" Target="../media/image23.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image" Target="../media/image24.png"/><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theme" Target="../theme/theme6.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5" Type="http://schemas.openxmlformats.org/officeDocument/2006/relationships/theme" Target="../theme/theme7.xml"/><Relationship Id="rId4"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8.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image" Target="../media/image2.png"/><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theme" Target="../theme/theme9.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7715" y="201706"/>
            <a:ext cx="11756571" cy="511268"/>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217715" y="1008531"/>
            <a:ext cx="11756571" cy="1512337"/>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268944" y="6656295"/>
            <a:ext cx="4159623" cy="124691"/>
          </a:xfrm>
          <a:prstGeom prst="rect">
            <a:avLst/>
          </a:prstGeom>
        </p:spPr>
        <p:txBody>
          <a:bodyPr vert="horz" wrap="none" lIns="159197" tIns="0" rIns="159197" bIns="0" rtlCol="0" anchor="ctr"/>
          <a:lstStyle>
            <a:lvl1pPr algn="l">
              <a:defRPr sz="654">
                <a:solidFill>
                  <a:schemeClr val="tx1"/>
                </a:solidFill>
              </a:defRPr>
            </a:lvl1pPr>
          </a:lstStyle>
          <a:p>
            <a:pPr defTabSz="663714"/>
            <a:r>
              <a:rPr lang="en-US">
                <a:solidFill>
                  <a:srgbClr val="505050"/>
                </a:solidFill>
              </a:rPr>
              <a:t>PRESENTATION TIME NOT TO EXCEED &lt;minutes&gt;</a:t>
            </a:r>
          </a:p>
        </p:txBody>
      </p:sp>
      <p:sp>
        <p:nvSpPr>
          <p:cNvPr id="5" name="Slide Number Placeholder 4"/>
          <p:cNvSpPr>
            <a:spLocks noGrp="1"/>
          </p:cNvSpPr>
          <p:nvPr>
            <p:ph type="sldNum" sz="quarter" idx="4"/>
          </p:nvPr>
        </p:nvSpPr>
        <p:spPr>
          <a:xfrm>
            <a:off x="11120222" y="6656295"/>
            <a:ext cx="788894" cy="124691"/>
          </a:xfrm>
          <a:prstGeom prst="rect">
            <a:avLst/>
          </a:prstGeom>
        </p:spPr>
        <p:txBody>
          <a:bodyPr vert="horz" lIns="159197" tIns="0" rIns="159197" bIns="0" rtlCol="0" anchor="ctr"/>
          <a:lstStyle>
            <a:lvl1pPr algn="r">
              <a:defRPr sz="900">
                <a:gradFill>
                  <a:gsLst>
                    <a:gs pos="5000">
                      <a:schemeClr val="tx1"/>
                    </a:gs>
                    <a:gs pos="31000">
                      <a:schemeClr val="tx1"/>
                    </a:gs>
                  </a:gsLst>
                  <a:lin ang="5400000" scaled="0"/>
                </a:gradFill>
              </a:defRPr>
            </a:lvl1pPr>
          </a:lstStyle>
          <a:p>
            <a:pPr defTabSz="663714"/>
            <a:fld id="{77A80767-0168-4202-AF54-9FDB461E3B29}" type="slidenum">
              <a:rPr lang="en-US" smtClean="0">
                <a:gradFill>
                  <a:gsLst>
                    <a:gs pos="5000">
                      <a:srgbClr val="505050"/>
                    </a:gs>
                    <a:gs pos="31000">
                      <a:srgbClr val="505050"/>
                    </a:gs>
                  </a:gsLst>
                  <a:lin ang="5400000" scaled="0"/>
                </a:gradFill>
              </a:rPr>
              <a:pPr defTabSz="663714"/>
              <a:t>‹#›</a:t>
            </a:fld>
            <a:endParaRPr lang="en-US">
              <a:gradFill>
                <a:gsLst>
                  <a:gs pos="5000">
                    <a:srgbClr val="505050"/>
                  </a:gs>
                  <a:gs pos="31000">
                    <a:srgbClr val="505050"/>
                  </a:gs>
                </a:gsLst>
                <a:lin ang="5400000" scaled="0"/>
              </a:gradFill>
            </a:endParaRPr>
          </a:p>
        </p:txBody>
      </p:sp>
      <p:sp>
        <p:nvSpPr>
          <p:cNvPr id="6" name="TextBox 5"/>
          <p:cNvSpPr txBox="1"/>
          <p:nvPr/>
        </p:nvSpPr>
        <p:spPr>
          <a:xfrm>
            <a:off x="4572583" y="6683220"/>
            <a:ext cx="2120773" cy="90602"/>
          </a:xfrm>
          <a:prstGeom prst="rect">
            <a:avLst/>
          </a:prstGeom>
          <a:noFill/>
        </p:spPr>
        <p:txBody>
          <a:bodyPr wrap="none" lIns="0" tIns="0" rIns="0" bIns="0" rtlCol="0">
            <a:spAutoFit/>
          </a:bodyPr>
          <a:lstStyle/>
          <a:p>
            <a:pPr defTabSz="663714">
              <a:lnSpc>
                <a:spcPct val="90000"/>
              </a:lnSpc>
              <a:spcAft>
                <a:spcPts val="341"/>
              </a:spcAft>
            </a:pPr>
            <a:r>
              <a:rPr lang="en-US" sz="654">
                <a:gradFill>
                  <a:gsLst>
                    <a:gs pos="2917">
                      <a:srgbClr val="505050"/>
                    </a:gs>
                    <a:gs pos="30000">
                      <a:srgbClr val="505050"/>
                    </a:gs>
                  </a:gsLst>
                  <a:lin ang="5400000" scaled="0"/>
                </a:gradFill>
              </a:rPr>
              <a:t>MICROSOFT CONFIDENTIAL / </a:t>
            </a:r>
            <a:r>
              <a:rPr lang="en-US" sz="654" b="1">
                <a:gradFill>
                  <a:gsLst>
                    <a:gs pos="2917">
                      <a:srgbClr val="505050"/>
                    </a:gs>
                    <a:gs pos="30000">
                      <a:srgbClr val="505050"/>
                    </a:gs>
                  </a:gsLst>
                  <a:lin ang="5400000" scaled="0"/>
                </a:gradFill>
              </a:rPr>
              <a:t>FOR INTERNAL USE</a:t>
            </a:r>
            <a:r>
              <a:rPr lang="en-US" sz="654">
                <a:gradFill>
                  <a:gsLst>
                    <a:gs pos="2917">
                      <a:srgbClr val="505050"/>
                    </a:gs>
                    <a:gs pos="30000">
                      <a:srgbClr val="505050"/>
                    </a:gs>
                  </a:gsLst>
                  <a:lin ang="5400000" scaled="0"/>
                </a:gradFill>
              </a:rPr>
              <a:t> ONLY</a:t>
            </a:r>
          </a:p>
        </p:txBody>
      </p:sp>
    </p:spTree>
    <p:extLst>
      <p:ext uri="{BB962C8B-B14F-4D97-AF65-F5344CB8AC3E}">
        <p14:creationId xmlns:p14="http://schemas.microsoft.com/office/powerpoint/2010/main" val="3523605175"/>
      </p:ext>
    </p:extLst>
  </p:cSld>
  <p:clrMap bg1="lt1" tx1="dk1" bg2="lt2" tx2="dk2" accent1="accent1" accent2="accent2" accent3="accent3" accent4="accent4" accent5="accent5" accent6="accent6" hlink="hlink" folHlink="folHlink"/>
  <p:sldLayoutIdLst>
    <p:sldLayoutId id="2147483662" r:id="rId1"/>
  </p:sldLayoutIdLst>
  <p:transition>
    <p:fade/>
  </p:transition>
  <p:hf hdr="0" dt="0"/>
  <p:txStyles>
    <p:titleStyle>
      <a:lvl1pPr algn="l" defTabSz="663714" rtl="0" eaLnBrk="1" latinLnBrk="0" hangingPunct="1">
        <a:lnSpc>
          <a:spcPct val="90000"/>
        </a:lnSpc>
        <a:spcBef>
          <a:spcPct val="0"/>
        </a:spcBef>
        <a:buNone/>
        <a:defRPr lang="en-US" sz="2290" b="0" kern="1200" cap="none" spc="-72" baseline="0" dirty="0" smtClean="0">
          <a:ln w="3175">
            <a:noFill/>
          </a:ln>
          <a:solidFill>
            <a:srgbClr val="000000"/>
          </a:solidFill>
          <a:effectLst/>
          <a:latin typeface="+mj-lt"/>
          <a:ea typeface="+mn-ea"/>
          <a:cs typeface="Segoe UI" pitchFamily="34" charset="0"/>
        </a:defRPr>
      </a:lvl1pPr>
    </p:titleStyle>
    <p:bodyStyle>
      <a:lvl1pPr marL="195231" marR="0" indent="-195231" algn="l" defTabSz="663714" rtl="0" eaLnBrk="1" fontAlgn="auto" latinLnBrk="0" hangingPunct="1">
        <a:lnSpc>
          <a:spcPct val="90000"/>
        </a:lnSpc>
        <a:spcBef>
          <a:spcPct val="20000"/>
        </a:spcBef>
        <a:spcAft>
          <a:spcPts val="0"/>
        </a:spcAft>
        <a:buClrTx/>
        <a:buSzPct val="90000"/>
        <a:buFont typeface="Arial" pitchFamily="34" charset="0"/>
        <a:buChar char="•"/>
        <a:tabLst/>
        <a:defRPr sz="2290" kern="1200" spc="0" baseline="0">
          <a:solidFill>
            <a:srgbClr val="000000"/>
          </a:solidFill>
          <a:latin typeface="+mj-lt"/>
          <a:ea typeface="+mn-ea"/>
          <a:cs typeface="+mn-cs"/>
        </a:defRPr>
      </a:lvl1pPr>
      <a:lvl2pPr marL="415702" marR="0" indent="-171703" algn="l" defTabSz="663714" rtl="0" eaLnBrk="1" fontAlgn="auto" latinLnBrk="0" hangingPunct="1">
        <a:lnSpc>
          <a:spcPct val="90000"/>
        </a:lnSpc>
        <a:spcBef>
          <a:spcPct val="20000"/>
        </a:spcBef>
        <a:spcAft>
          <a:spcPts val="0"/>
        </a:spcAft>
        <a:buClrTx/>
        <a:buSzPct val="90000"/>
        <a:buFont typeface="Arial" pitchFamily="34" charset="0"/>
        <a:buChar char="•"/>
        <a:tabLst/>
        <a:defRPr sz="1554" kern="1200" spc="0" baseline="0">
          <a:solidFill>
            <a:srgbClr val="000000"/>
          </a:solidFill>
          <a:latin typeface="+mn-lt"/>
          <a:ea typeface="+mn-ea"/>
          <a:cs typeface="+mn-cs"/>
        </a:defRPr>
      </a:lvl2pPr>
      <a:lvl3pPr marL="569330" marR="0" indent="-162666" algn="l" defTabSz="663714" rtl="0" eaLnBrk="1" fontAlgn="auto" latinLnBrk="0" hangingPunct="1">
        <a:lnSpc>
          <a:spcPct val="90000"/>
        </a:lnSpc>
        <a:spcBef>
          <a:spcPct val="20000"/>
        </a:spcBef>
        <a:spcAft>
          <a:spcPts val="0"/>
        </a:spcAft>
        <a:buClrTx/>
        <a:buSzPct val="90000"/>
        <a:buFont typeface="Arial" pitchFamily="34" charset="0"/>
        <a:buChar char="•"/>
        <a:tabLst/>
        <a:defRPr sz="1390" kern="1200" spc="0" baseline="0">
          <a:solidFill>
            <a:srgbClr val="000000"/>
          </a:solidFill>
          <a:latin typeface="+mn-lt"/>
          <a:ea typeface="+mn-ea"/>
          <a:cs typeface="+mn-cs"/>
        </a:defRPr>
      </a:lvl3pPr>
      <a:lvl4pPr marL="731996" marR="0" indent="-162666" algn="l" defTabSz="663714" rtl="0" eaLnBrk="1" fontAlgn="auto" latinLnBrk="0" hangingPunct="1">
        <a:lnSpc>
          <a:spcPct val="90000"/>
        </a:lnSpc>
        <a:spcBef>
          <a:spcPct val="20000"/>
        </a:spcBef>
        <a:spcAft>
          <a:spcPts val="0"/>
        </a:spcAft>
        <a:buClrTx/>
        <a:buSzPct val="90000"/>
        <a:buFont typeface="Arial" pitchFamily="34" charset="0"/>
        <a:buChar char="•"/>
        <a:tabLst/>
        <a:defRPr sz="1227" kern="1200" spc="0" baseline="0">
          <a:solidFill>
            <a:srgbClr val="000000"/>
          </a:solidFill>
          <a:latin typeface="+mn-lt"/>
          <a:ea typeface="+mn-ea"/>
          <a:cs typeface="+mn-cs"/>
        </a:defRPr>
      </a:lvl4pPr>
      <a:lvl5pPr marL="894661" marR="0" indent="-162666" algn="l" defTabSz="663714" rtl="0" eaLnBrk="1" fontAlgn="auto" latinLnBrk="0" hangingPunct="1">
        <a:lnSpc>
          <a:spcPct val="90000"/>
        </a:lnSpc>
        <a:spcBef>
          <a:spcPct val="20000"/>
        </a:spcBef>
        <a:spcAft>
          <a:spcPts val="0"/>
        </a:spcAft>
        <a:buClrTx/>
        <a:buSzPct val="90000"/>
        <a:buFont typeface="Arial" pitchFamily="34" charset="0"/>
        <a:buChar char="•"/>
        <a:tabLst/>
        <a:defRPr sz="1144" kern="1200" spc="0" baseline="0">
          <a:solidFill>
            <a:srgbClr val="000000"/>
          </a:solidFill>
          <a:latin typeface="+mn-lt"/>
          <a:ea typeface="+mn-ea"/>
          <a:cs typeface="+mn-cs"/>
        </a:defRPr>
      </a:lvl5pPr>
      <a:lvl6pPr marL="1825213"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6pPr>
      <a:lvl7pPr marL="2157072"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7pPr>
      <a:lvl8pPr marL="2488928"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8pPr>
      <a:lvl9pPr marL="2820787"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9pPr>
    </p:bodyStyle>
    <p:otherStyle>
      <a:defPPr>
        <a:defRPr lang="en-US"/>
      </a:defPPr>
      <a:lvl1pPr marL="0" algn="l" defTabSz="663714" rtl="0" eaLnBrk="1" latinLnBrk="0" hangingPunct="1">
        <a:defRPr sz="1227" kern="1200">
          <a:solidFill>
            <a:schemeClr val="tx1"/>
          </a:solidFill>
          <a:latin typeface="+mn-lt"/>
          <a:ea typeface="+mn-ea"/>
          <a:cs typeface="+mn-cs"/>
        </a:defRPr>
      </a:lvl1pPr>
      <a:lvl2pPr marL="331857" algn="l" defTabSz="663714" rtl="0" eaLnBrk="1" latinLnBrk="0" hangingPunct="1">
        <a:defRPr sz="1227" kern="1200">
          <a:solidFill>
            <a:schemeClr val="tx1"/>
          </a:solidFill>
          <a:latin typeface="+mn-lt"/>
          <a:ea typeface="+mn-ea"/>
          <a:cs typeface="+mn-cs"/>
        </a:defRPr>
      </a:lvl2pPr>
      <a:lvl3pPr marL="663714" algn="l" defTabSz="663714" rtl="0" eaLnBrk="1" latinLnBrk="0" hangingPunct="1">
        <a:defRPr sz="1227" kern="1200">
          <a:solidFill>
            <a:schemeClr val="tx1"/>
          </a:solidFill>
          <a:latin typeface="+mn-lt"/>
          <a:ea typeface="+mn-ea"/>
          <a:cs typeface="+mn-cs"/>
        </a:defRPr>
      </a:lvl3pPr>
      <a:lvl4pPr marL="995571" algn="l" defTabSz="663714" rtl="0" eaLnBrk="1" latinLnBrk="0" hangingPunct="1">
        <a:defRPr sz="1227" kern="1200">
          <a:solidFill>
            <a:schemeClr val="tx1"/>
          </a:solidFill>
          <a:latin typeface="+mn-lt"/>
          <a:ea typeface="+mn-ea"/>
          <a:cs typeface="+mn-cs"/>
        </a:defRPr>
      </a:lvl4pPr>
      <a:lvl5pPr marL="1327428" algn="l" defTabSz="663714" rtl="0" eaLnBrk="1" latinLnBrk="0" hangingPunct="1">
        <a:defRPr sz="1227" kern="1200">
          <a:solidFill>
            <a:schemeClr val="tx1"/>
          </a:solidFill>
          <a:latin typeface="+mn-lt"/>
          <a:ea typeface="+mn-ea"/>
          <a:cs typeface="+mn-cs"/>
        </a:defRPr>
      </a:lvl5pPr>
      <a:lvl6pPr marL="1659286" algn="l" defTabSz="663714" rtl="0" eaLnBrk="1" latinLnBrk="0" hangingPunct="1">
        <a:defRPr sz="1227" kern="1200">
          <a:solidFill>
            <a:schemeClr val="tx1"/>
          </a:solidFill>
          <a:latin typeface="+mn-lt"/>
          <a:ea typeface="+mn-ea"/>
          <a:cs typeface="+mn-cs"/>
        </a:defRPr>
      </a:lvl6pPr>
      <a:lvl7pPr marL="1991143" algn="l" defTabSz="663714" rtl="0" eaLnBrk="1" latinLnBrk="0" hangingPunct="1">
        <a:defRPr sz="1227" kern="1200">
          <a:solidFill>
            <a:schemeClr val="tx1"/>
          </a:solidFill>
          <a:latin typeface="+mn-lt"/>
          <a:ea typeface="+mn-ea"/>
          <a:cs typeface="+mn-cs"/>
        </a:defRPr>
      </a:lvl7pPr>
      <a:lvl8pPr marL="2323000" algn="l" defTabSz="663714" rtl="0" eaLnBrk="1" latinLnBrk="0" hangingPunct="1">
        <a:defRPr sz="1227" kern="1200">
          <a:solidFill>
            <a:schemeClr val="tx1"/>
          </a:solidFill>
          <a:latin typeface="+mn-lt"/>
          <a:ea typeface="+mn-ea"/>
          <a:cs typeface="+mn-cs"/>
        </a:defRPr>
      </a:lvl8pPr>
      <a:lvl9pPr marL="2654857" algn="l" defTabSz="663714" rtl="0" eaLnBrk="1" latinLnBrk="0" hangingPunct="1">
        <a:defRPr sz="1227"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0408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32692"/>
            <a:ext cx="11653521" cy="1726819"/>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6114670"/>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Lst>
  <p:transition>
    <p:fade/>
  </p:transition>
  <p:txStyles>
    <p:titleStyle>
      <a:lvl1pPr algn="l" defTabSz="9140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solidFill>
            <a:schemeClr val="tx2"/>
          </a:solidFill>
          <a:latin typeface="+mj-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3">
          <p15:clr>
            <a:srgbClr val="C35EA4"/>
          </p15:clr>
        </p15:guide>
        <p15:guide id="17" pos="7541">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45720" tIns="0" rIns="45720" bIns="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64008" tIns="91440" rIns="64008"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bwMode="auto">
          <a:xfrm>
            <a:off x="13199694" y="512501"/>
            <a:ext cx="211656" cy="821839"/>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flipH="1">
            <a:off x="13247329" y="1343959"/>
            <a:ext cx="184652" cy="747995"/>
          </a:xfrm>
          <a:prstGeom prst="rect">
            <a:avLst/>
          </a:pr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hidden="1"/>
          <p:cNvGrpSpPr/>
          <p:nvPr userDrawn="1"/>
        </p:nvGrpSpPr>
        <p:grpSpPr>
          <a:xfrm>
            <a:off x="0" y="0"/>
            <a:ext cx="12192000" cy="6858000"/>
            <a:chOff x="0" y="0"/>
            <a:chExt cx="12436475" cy="6994525"/>
          </a:xfrm>
        </p:grpSpPr>
        <p:grpSp>
          <p:nvGrpSpPr>
            <p:cNvPr id="8" name="Group 7"/>
            <p:cNvGrpSpPr/>
            <p:nvPr userDrawn="1"/>
          </p:nvGrpSpPr>
          <p:grpSpPr>
            <a:xfrm>
              <a:off x="0" y="0"/>
              <a:ext cx="12436475" cy="6994525"/>
              <a:chOff x="0" y="0"/>
              <a:chExt cx="12436475" cy="6994525"/>
            </a:xfrm>
          </p:grpSpPr>
          <p:grpSp>
            <p:nvGrpSpPr>
              <p:cNvPr id="9" name="Group 8"/>
              <p:cNvGrpSpPr/>
              <p:nvPr/>
            </p:nvGrpSpPr>
            <p:grpSpPr>
              <a:xfrm>
                <a:off x="364210" y="364210"/>
                <a:ext cx="11708055" cy="6266103"/>
                <a:chOff x="457201" y="479425"/>
                <a:chExt cx="11522074" cy="6035675"/>
              </a:xfrm>
            </p:grpSpPr>
            <p:sp>
              <p:nvSpPr>
                <p:cNvPr id="15" name="Rectangle 14"/>
                <p:cNvSpPr/>
                <p:nvPr/>
              </p:nvSpPr>
              <p:spPr bwMode="auto">
                <a:xfrm>
                  <a:off x="457201"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sp>
              <p:nvSpPr>
                <p:cNvPr id="16" name="Rectangle 15"/>
                <p:cNvSpPr/>
                <p:nvPr/>
              </p:nvSpPr>
              <p:spPr bwMode="auto">
                <a:xfrm>
                  <a:off x="1908316"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359431"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810546"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261661"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7712776"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163891"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0615005"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p:cNvSpPr/>
              <p:nvPr/>
            </p:nvSpPr>
            <p:spPr bwMode="auto">
              <a:xfrm>
                <a:off x="0" y="6630315"/>
                <a:ext cx="364210" cy="364210"/>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sp>
            <p:nvSpPr>
              <p:cNvPr id="11" name="Rectangle 10"/>
              <p:cNvSpPr/>
              <p:nvPr/>
            </p:nvSpPr>
            <p:spPr bwMode="auto">
              <a:xfrm>
                <a:off x="0" y="1"/>
                <a:ext cx="364210" cy="364210"/>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sp>
            <p:nvSpPr>
              <p:cNvPr id="12" name="Rectangle 11"/>
              <p:cNvSpPr/>
              <p:nvPr/>
            </p:nvSpPr>
            <p:spPr bwMode="auto">
              <a:xfrm>
                <a:off x="12072265" y="0"/>
                <a:ext cx="364210" cy="364210"/>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sp>
            <p:nvSpPr>
              <p:cNvPr id="13" name="Rectangle 12"/>
              <p:cNvSpPr/>
              <p:nvPr/>
            </p:nvSpPr>
            <p:spPr bwMode="auto">
              <a:xfrm>
                <a:off x="12072265" y="6630315"/>
                <a:ext cx="364210" cy="364210"/>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sp>
            <p:nvSpPr>
              <p:cNvPr id="14" name="Rectangle 13"/>
              <p:cNvSpPr/>
              <p:nvPr/>
            </p:nvSpPr>
            <p:spPr bwMode="auto">
              <a:xfrm>
                <a:off x="0" y="2448315"/>
                <a:ext cx="364210" cy="364210"/>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grpSp>
        <p:sp>
          <p:nvSpPr>
            <p:cNvPr id="23" name="Rectangle 22"/>
            <p:cNvSpPr/>
            <p:nvPr userDrawn="1"/>
          </p:nvSpPr>
          <p:spPr bwMode="auto">
            <a:xfrm>
              <a:off x="364209" y="2450274"/>
              <a:ext cx="11708055" cy="2093976"/>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grpSp>
      <p:pic>
        <p:nvPicPr>
          <p:cNvPr id="24" name="Picture 23"/>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0978132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700" r:id="rId22"/>
    <p:sldLayoutId id="2147483701" r:id="rId23"/>
    <p:sldLayoutId id="2147483705"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2655">
                <a:schemeClr val="tx1"/>
              </a:gs>
              <a:gs pos="13187">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31">
          <p15:clr>
            <a:srgbClr val="5ACBF0"/>
          </p15:clr>
        </p15:guide>
        <p15:guide id="2" pos="7603">
          <p15:clr>
            <a:srgbClr val="5ACBF0"/>
          </p15:clr>
        </p15:guide>
        <p15:guide id="3" orient="horz" pos="232">
          <p15:clr>
            <a:srgbClr val="5ACBF0"/>
          </p15:clr>
        </p15:guide>
        <p15:guide id="4" orient="horz" pos="4171">
          <p15:clr>
            <a:srgbClr val="5ACBF0"/>
          </p15:clr>
        </p15:guide>
        <p15:guide id="0" pos="1109">
          <p15:clr>
            <a:srgbClr val="5ACBF0"/>
          </p15:clr>
        </p15:guide>
        <p15:guide id="5" pos="1157">
          <p15:clr>
            <a:srgbClr val="5ACBF0"/>
          </p15:clr>
        </p15:guide>
        <p15:guide id="6" pos="2031">
          <p15:clr>
            <a:srgbClr val="5ACBF0"/>
          </p15:clr>
        </p15:guide>
        <p15:guide id="7" pos="2963">
          <p15:clr>
            <a:srgbClr val="5ACBF0"/>
          </p15:clr>
        </p15:guide>
        <p15:guide id="8" pos="3017">
          <p15:clr>
            <a:srgbClr val="5ACBF0"/>
          </p15:clr>
        </p15:guide>
        <p15:guide id="9" pos="3893">
          <p15:clr>
            <a:srgbClr val="5ACBF0"/>
          </p15:clr>
        </p15:guide>
        <p15:guide id="10" pos="4822">
          <p15:clr>
            <a:srgbClr val="5ACBF0"/>
          </p15:clr>
        </p15:guide>
        <p15:guide id="11" pos="4875">
          <p15:clr>
            <a:srgbClr val="5ACBF0"/>
          </p15:clr>
        </p15:guide>
        <p15:guide id="12" pos="5748">
          <p15:clr>
            <a:srgbClr val="5ACBF0"/>
          </p15:clr>
        </p15:guide>
        <p15:guide id="13" pos="5802">
          <p15:clr>
            <a:srgbClr val="5ACBF0"/>
          </p15:clr>
        </p15:guide>
        <p15:guide id="14" pos="6674">
          <p15:clr>
            <a:srgbClr val="5ACBF0"/>
          </p15:clr>
        </p15:guide>
        <p15:guide id="15" pos="6728">
          <p15:clr>
            <a:srgbClr val="5ACBF0"/>
          </p15:clr>
        </p15:guide>
        <p15:guide id="16" pos="3943">
          <p15:clr>
            <a:srgbClr val="5ACBF0"/>
          </p15:clr>
        </p15:guide>
        <p15:guide id="17" orient="horz" pos="1542">
          <p15:clr>
            <a:srgbClr val="5ACBF0"/>
          </p15:clr>
        </p15:guide>
        <p15:guide id="18" orient="horz" pos="2864">
          <p15:clr>
            <a:srgbClr val="5ACBF0"/>
          </p15:clr>
        </p15:guide>
        <p15:guide id="19" pos="2088">
          <p15:clr>
            <a:srgbClr val="5ACBF0"/>
          </p15:clr>
        </p15:guide>
        <p15:guide id="20" pos="2316">
          <p15:clr>
            <a:srgbClr val="FBAE40"/>
          </p15:clr>
        </p15:guide>
        <p15:guide id="21" orient="horz" pos="1771">
          <p15:clr>
            <a:srgbClr val="FBAE40"/>
          </p15:clr>
        </p15:guide>
        <p15:guide id="22" orient="horz" pos="1308">
          <p15:clr>
            <a:srgbClr val="FBAE40"/>
          </p15:clr>
        </p15:guide>
        <p15:guide id="23" pos="3245">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3158081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6109159"/>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8" imgW="377" imgH="377" progId="TCLayout.ActiveDocument.1">
                  <p:embed/>
                </p:oleObj>
              </mc:Choice>
              <mc:Fallback>
                <p:oleObj name="think-cell Slide" r:id="rId8" imgW="377" imgH="377" progId="TCLayout.ActiveDocument.1">
                  <p:embed/>
                  <p:pic>
                    <p:nvPicPr>
                      <p:cNvPr id="3" name="Object 2" hidden="1"/>
                      <p:cNvPicPr/>
                      <p:nvPr/>
                    </p:nvPicPr>
                    <p:blipFill>
                      <a:blip r:embed="rId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297499"/>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0"/>
          <a:stretch>
            <a:fillRect/>
          </a:stretch>
        </p:blipFill>
        <p:spPr>
          <a:xfrm rot="5400000">
            <a:off x="9208748" y="2991033"/>
            <a:ext cx="6858623" cy="876557"/>
          </a:xfrm>
          <a:prstGeom prst="rect">
            <a:avLst/>
          </a:prstGeom>
        </p:spPr>
      </p:pic>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Tree>
    <p:extLst>
      <p:ext uri="{BB962C8B-B14F-4D97-AF65-F5344CB8AC3E}">
        <p14:creationId xmlns:p14="http://schemas.microsoft.com/office/powerpoint/2010/main" val="2756573975"/>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467841"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465559"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71321999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Lst>
  <p:transition>
    <p:fade/>
  </p:transition>
  <p:hf hdr="0" ftr="0" dt="0"/>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6/5/2018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3056609951"/>
      </p:ext>
    </p:extLst>
  </p:cSld>
  <p:clrMap bg1="lt1" tx1="dk1" bg2="lt2" tx2="dk2" accent1="accent1" accent2="accent2" accent3="accent3" accent4="accent4" accent5="accent5" accent6="accent6" hlink="hlink" folHlink="folHlink"/>
  <p:sldLayoutIdLst>
    <p:sldLayoutId id="2147483822" r:id="rId1"/>
    <p:sldLayoutId id="2147483824" r:id="rId2"/>
    <p:sldLayoutId id="2147483826" r:id="rId3"/>
    <p:sldLayoutId id="214748382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22E481-914F-4EB6-BB86-1930BD9576D3}" type="datetime1">
              <a:rPr lang="en-US" smtClean="0"/>
              <a:t>6/5/2018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Sysgain, Inc. 2017 Confidential And Proprietary - All Rights Reserved</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7AD6C-78CC-4E10-8982-1B18D3B7A90B}" type="slidenum">
              <a:rPr lang="en-US" smtClean="0"/>
              <a:t>‹#›</a:t>
            </a:fld>
            <a:endParaRPr lang="en-US"/>
          </a:p>
        </p:txBody>
      </p:sp>
    </p:spTree>
    <p:extLst>
      <p:ext uri="{BB962C8B-B14F-4D97-AF65-F5344CB8AC3E}">
        <p14:creationId xmlns:p14="http://schemas.microsoft.com/office/powerpoint/2010/main" val="120812983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41415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305238" y="2991033"/>
            <a:ext cx="6858623" cy="876557"/>
          </a:xfrm>
          <a:prstGeom prst="rect">
            <a:avLst/>
          </a:prstGeom>
        </p:spPr>
      </p:pic>
    </p:spTree>
    <p:extLst>
      <p:ext uri="{BB962C8B-B14F-4D97-AF65-F5344CB8AC3E}">
        <p14:creationId xmlns:p14="http://schemas.microsoft.com/office/powerpoint/2010/main" val="3685706555"/>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Lst>
  <p:transition>
    <p:fade/>
  </p:transition>
  <p:hf hdr="0" dt="0"/>
  <p:txStyles>
    <p:titleStyle>
      <a:lvl1pPr algn="l" defTabSz="914367" rtl="0" eaLnBrk="1" latinLnBrk="0" hangingPunct="1">
        <a:lnSpc>
          <a:spcPct val="90000"/>
        </a:lnSpc>
        <a:spcBef>
          <a:spcPct val="0"/>
        </a:spcBef>
        <a:buNone/>
        <a:defRPr lang="en-US" sz="4313"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ts val="1765"/>
        </a:spcBef>
        <a:spcAft>
          <a:spcPts val="0"/>
        </a:spcAft>
        <a:buClr>
          <a:schemeClr val="tx1"/>
        </a:buClr>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46.emf"/><Relationship Id="rId5" Type="http://schemas.openxmlformats.org/officeDocument/2006/relationships/oleObject" Target="../embeddings/oleObject8.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1.xml"/></Relationships>
</file>

<file path=ppt/slides/_rels/slide1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13.xml"/><Relationship Id="rId1" Type="http://schemas.openxmlformats.org/officeDocument/2006/relationships/slideLayout" Target="../slideLayouts/slideLayout113.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1.xml"/></Relationships>
</file>

<file path=ppt/slides/_rels/slide18.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slideLayout" Target="../slideLayouts/slideLayout70.xml"/><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tags" Target="../tags/tag9.xml"/><Relationship Id="rId16" Type="http://schemas.openxmlformats.org/officeDocument/2006/relationships/image" Target="../media/image74.svg"/><Relationship Id="rId1" Type="http://schemas.openxmlformats.org/officeDocument/2006/relationships/vmlDrawing" Target="../drawings/vmlDrawing9.vml"/><Relationship Id="rId6" Type="http://schemas.openxmlformats.org/officeDocument/2006/relationships/image" Target="../media/image64.emf"/><Relationship Id="rId11" Type="http://schemas.openxmlformats.org/officeDocument/2006/relationships/image" Target="../media/image69.png"/><Relationship Id="rId5" Type="http://schemas.openxmlformats.org/officeDocument/2006/relationships/oleObject" Target="../embeddings/oleObject9.bin"/><Relationship Id="rId15" Type="http://schemas.openxmlformats.org/officeDocument/2006/relationships/image" Target="../media/image73.png"/><Relationship Id="rId10" Type="http://schemas.openxmlformats.org/officeDocument/2006/relationships/image" Target="../media/image68.svg"/><Relationship Id="rId4" Type="http://schemas.openxmlformats.org/officeDocument/2006/relationships/notesSlide" Target="../notesSlides/notesSlide18.xml"/><Relationship Id="rId9" Type="http://schemas.openxmlformats.org/officeDocument/2006/relationships/image" Target="../media/image67.png"/><Relationship Id="rId14" Type="http://schemas.openxmlformats.org/officeDocument/2006/relationships/image" Target="../media/image7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3" Type="http://schemas.openxmlformats.org/officeDocument/2006/relationships/image" Target="../media/image75.bin"/><Relationship Id="rId2" Type="http://schemas.openxmlformats.org/officeDocument/2006/relationships/notesSlide" Target="../notesSlides/notesSlide21.xml"/><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7.xml"/></Relationships>
</file>

<file path=ppt/slides/_rels/slide2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3.xml"/><Relationship Id="rId1" Type="http://schemas.openxmlformats.org/officeDocument/2006/relationships/slideLayout" Target="../slideLayouts/slideLayout105.xml"/></Relationships>
</file>

<file path=ppt/slides/_rels/slide2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4.xml"/><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13.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13.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5" imgW="378" imgH="379" progId="TCLayout.ActiveDocument.1">
                  <p:embed/>
                </p:oleObj>
              </mc:Choice>
              <mc:Fallback>
                <p:oleObj name="think-cell Slide" r:id="rId5" imgW="378" imgH="379"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a:t>Azure DC Migration Planning</a:t>
            </a:r>
          </a:p>
        </p:txBody>
      </p:sp>
      <p:grpSp>
        <p:nvGrpSpPr>
          <p:cNvPr id="103" name="Group 102"/>
          <p:cNvGrpSpPr/>
          <p:nvPr/>
        </p:nvGrpSpPr>
        <p:grpSpPr>
          <a:xfrm>
            <a:off x="0" y="4077468"/>
            <a:ext cx="12210155" cy="2784975"/>
            <a:chOff x="-634" y="4158433"/>
            <a:chExt cx="12434269" cy="2836092"/>
          </a:xfrm>
        </p:grpSpPr>
        <p:grpSp>
          <p:nvGrpSpPr>
            <p:cNvPr id="104" name="Group 103"/>
            <p:cNvGrpSpPr/>
            <p:nvPr/>
          </p:nvGrpSpPr>
          <p:grpSpPr>
            <a:xfrm>
              <a:off x="10056119" y="4158433"/>
              <a:ext cx="2377516" cy="2786132"/>
              <a:chOff x="10056119" y="4158433"/>
              <a:chExt cx="2377516" cy="2786132"/>
            </a:xfrm>
          </p:grpSpPr>
          <p:grpSp>
            <p:nvGrpSpPr>
              <p:cNvPr id="119" name="Group 118"/>
              <p:cNvGrpSpPr/>
              <p:nvPr/>
            </p:nvGrpSpPr>
            <p:grpSpPr>
              <a:xfrm>
                <a:off x="10719088" y="4158433"/>
                <a:ext cx="1425038" cy="2786131"/>
                <a:chOff x="425222" y="3519500"/>
                <a:chExt cx="1623928" cy="3174988"/>
              </a:xfrm>
            </p:grpSpPr>
            <p:sp>
              <p:nvSpPr>
                <p:cNvPr id="136" name="Rectangle 135"/>
                <p:cNvSpPr/>
                <p:nvPr/>
              </p:nvSpPr>
              <p:spPr bwMode="auto">
                <a:xfrm>
                  <a:off x="1226909" y="3694554"/>
                  <a:ext cx="822241" cy="292373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bwMode="auto">
                <a:xfrm>
                  <a:off x="425222" y="4564062"/>
                  <a:ext cx="1011238" cy="213042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ectangle 22"/>
                <p:cNvSpPr>
                  <a:spLocks noChangeArrowheads="1"/>
                </p:cNvSpPr>
                <p:nvPr/>
              </p:nvSpPr>
              <p:spPr bwMode="auto">
                <a:xfrm>
                  <a:off x="1772780" y="3519500"/>
                  <a:ext cx="139700" cy="180975"/>
                </a:xfrm>
                <a:prstGeom prst="rect">
                  <a:avLst/>
                </a:pr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9" name="Rectangle 23"/>
                <p:cNvSpPr>
                  <a:spLocks noChangeArrowheads="1"/>
                </p:cNvSpPr>
                <p:nvPr/>
              </p:nvSpPr>
              <p:spPr bwMode="auto">
                <a:xfrm>
                  <a:off x="1585455" y="3519500"/>
                  <a:ext cx="139700" cy="180975"/>
                </a:xfrm>
                <a:prstGeom prst="rect">
                  <a:avLst/>
                </a:pr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20" name="Rectangle 6"/>
              <p:cNvSpPr>
                <a:spLocks noChangeArrowheads="1"/>
              </p:cNvSpPr>
              <p:nvPr/>
            </p:nvSpPr>
            <p:spPr bwMode="auto">
              <a:xfrm>
                <a:off x="10118756" y="6070991"/>
                <a:ext cx="1091837" cy="873574"/>
              </a:xfrm>
              <a:prstGeom prst="rect">
                <a:avLst/>
              </a:prstGeom>
              <a:solidFill>
                <a:srgbClr val="008272"/>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1" name="Rectangle 7"/>
              <p:cNvSpPr>
                <a:spLocks noChangeArrowheads="1"/>
              </p:cNvSpPr>
              <p:nvPr/>
            </p:nvSpPr>
            <p:spPr bwMode="auto">
              <a:xfrm>
                <a:off x="10056119" y="6028963"/>
                <a:ext cx="1208509" cy="48134"/>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2" name="Rectangle 8"/>
              <p:cNvSpPr>
                <a:spLocks noChangeArrowheads="1"/>
              </p:cNvSpPr>
              <p:nvPr/>
            </p:nvSpPr>
            <p:spPr bwMode="auto">
              <a:xfrm>
                <a:off x="10713765" y="6665381"/>
                <a:ext cx="144095" cy="279184"/>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3" name="Rectangle 9"/>
              <p:cNvSpPr>
                <a:spLocks noChangeArrowheads="1"/>
              </p:cNvSpPr>
              <p:nvPr/>
            </p:nvSpPr>
            <p:spPr bwMode="auto">
              <a:xfrm>
                <a:off x="10467603" y="6665381"/>
                <a:ext cx="141093" cy="279184"/>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4" name="Rectangle 10"/>
              <p:cNvSpPr>
                <a:spLocks noChangeArrowheads="1"/>
              </p:cNvSpPr>
              <p:nvPr/>
            </p:nvSpPr>
            <p:spPr bwMode="auto">
              <a:xfrm>
                <a:off x="10218439" y="6188068"/>
                <a:ext cx="890086" cy="141093"/>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5" name="Rectangle 11"/>
              <p:cNvSpPr>
                <a:spLocks noChangeArrowheads="1"/>
              </p:cNvSpPr>
              <p:nvPr/>
            </p:nvSpPr>
            <p:spPr bwMode="auto">
              <a:xfrm>
                <a:off x="10218439" y="6434230"/>
                <a:ext cx="890086" cy="144095"/>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6" name="Rectangle 12"/>
              <p:cNvSpPr>
                <a:spLocks noChangeArrowheads="1"/>
              </p:cNvSpPr>
              <p:nvPr/>
            </p:nvSpPr>
            <p:spPr bwMode="auto">
              <a:xfrm>
                <a:off x="11329384" y="5575881"/>
                <a:ext cx="1100224" cy="1368683"/>
              </a:xfrm>
              <a:prstGeom prst="rect">
                <a:avLst/>
              </a:prstGeom>
              <a:solidFill>
                <a:srgbClr val="008272"/>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7" name="Rectangle 13"/>
              <p:cNvSpPr>
                <a:spLocks noChangeArrowheads="1"/>
              </p:cNvSpPr>
              <p:nvPr/>
            </p:nvSpPr>
            <p:spPr bwMode="auto">
              <a:xfrm>
                <a:off x="11272347" y="5534496"/>
                <a:ext cx="1161288" cy="42028"/>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Rectangle 14"/>
              <p:cNvSpPr>
                <a:spLocks noChangeArrowheads="1"/>
              </p:cNvSpPr>
              <p:nvPr/>
            </p:nvSpPr>
            <p:spPr bwMode="auto">
              <a:xfrm>
                <a:off x="11934282" y="6665381"/>
                <a:ext cx="144095" cy="279184"/>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Rectangle 15"/>
              <p:cNvSpPr>
                <a:spLocks noChangeArrowheads="1"/>
              </p:cNvSpPr>
              <p:nvPr/>
            </p:nvSpPr>
            <p:spPr bwMode="auto">
              <a:xfrm>
                <a:off x="11683617" y="6665381"/>
                <a:ext cx="144095" cy="279184"/>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Rectangle 16"/>
              <p:cNvSpPr>
                <a:spLocks noChangeArrowheads="1"/>
              </p:cNvSpPr>
              <p:nvPr/>
            </p:nvSpPr>
            <p:spPr bwMode="auto">
              <a:xfrm>
                <a:off x="11437455" y="5694244"/>
                <a:ext cx="890086" cy="144095"/>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Rectangle 17"/>
              <p:cNvSpPr>
                <a:spLocks noChangeArrowheads="1"/>
              </p:cNvSpPr>
              <p:nvPr/>
            </p:nvSpPr>
            <p:spPr bwMode="auto">
              <a:xfrm>
                <a:off x="11437455" y="5938904"/>
                <a:ext cx="890086" cy="144095"/>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Rectangle 18"/>
              <p:cNvSpPr>
                <a:spLocks noChangeArrowheads="1"/>
              </p:cNvSpPr>
              <p:nvPr/>
            </p:nvSpPr>
            <p:spPr bwMode="auto">
              <a:xfrm>
                <a:off x="11437455" y="6188068"/>
                <a:ext cx="890086" cy="141093"/>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Rectangle 19"/>
              <p:cNvSpPr>
                <a:spLocks noChangeArrowheads="1"/>
              </p:cNvSpPr>
              <p:nvPr/>
            </p:nvSpPr>
            <p:spPr bwMode="auto">
              <a:xfrm>
                <a:off x="11437455" y="6434230"/>
                <a:ext cx="890086" cy="144095"/>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4" name="Rectangle 22"/>
              <p:cNvSpPr>
                <a:spLocks noChangeArrowheads="1"/>
              </p:cNvSpPr>
              <p:nvPr/>
            </p:nvSpPr>
            <p:spPr bwMode="auto">
              <a:xfrm>
                <a:off x="12117402" y="5363384"/>
                <a:ext cx="132087" cy="171112"/>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5" name="Rectangle 23"/>
              <p:cNvSpPr>
                <a:spLocks noChangeArrowheads="1"/>
              </p:cNvSpPr>
              <p:nvPr/>
            </p:nvSpPr>
            <p:spPr bwMode="auto">
              <a:xfrm>
                <a:off x="11940286" y="5363384"/>
                <a:ext cx="132087" cy="171112"/>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05" name="Rectangle 104"/>
            <p:cNvSpPr>
              <a:spLocks noChangeArrowheads="1"/>
            </p:cNvSpPr>
            <p:nvPr/>
          </p:nvSpPr>
          <p:spPr bwMode="auto">
            <a:xfrm>
              <a:off x="2470" y="6937375"/>
              <a:ext cx="12412677" cy="571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106" name="Group 105"/>
            <p:cNvGrpSpPr/>
            <p:nvPr/>
          </p:nvGrpSpPr>
          <p:grpSpPr>
            <a:xfrm>
              <a:off x="5157872" y="6283161"/>
              <a:ext cx="341878" cy="661404"/>
              <a:chOff x="6180271" y="6090901"/>
              <a:chExt cx="341878" cy="661404"/>
            </a:xfrm>
          </p:grpSpPr>
          <p:sp>
            <p:nvSpPr>
              <p:cNvPr id="116" name="Rectangle 115"/>
              <p:cNvSpPr>
                <a:spLocks noChangeArrowheads="1"/>
              </p:cNvSpPr>
              <p:nvPr/>
            </p:nvSpPr>
            <p:spPr bwMode="auto">
              <a:xfrm>
                <a:off x="6319652" y="6494581"/>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Oval 116"/>
              <p:cNvSpPr>
                <a:spLocks noChangeArrowheads="1"/>
              </p:cNvSpPr>
              <p:nvPr/>
            </p:nvSpPr>
            <p:spPr bwMode="auto">
              <a:xfrm>
                <a:off x="6180271" y="6267100"/>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8" name="Oval 117"/>
              <p:cNvSpPr>
                <a:spLocks noChangeArrowheads="1"/>
              </p:cNvSpPr>
              <p:nvPr/>
            </p:nvSpPr>
            <p:spPr bwMode="auto">
              <a:xfrm>
                <a:off x="6226293" y="6090901"/>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07" name="Group 106"/>
            <p:cNvGrpSpPr/>
            <p:nvPr/>
          </p:nvGrpSpPr>
          <p:grpSpPr>
            <a:xfrm>
              <a:off x="6045666" y="6459359"/>
              <a:ext cx="252731" cy="485205"/>
              <a:chOff x="6627343" y="6090901"/>
              <a:chExt cx="344508" cy="661404"/>
            </a:xfrm>
          </p:grpSpPr>
          <p:sp>
            <p:nvSpPr>
              <p:cNvPr id="113" name="Rectangle 112"/>
              <p:cNvSpPr>
                <a:spLocks noChangeArrowheads="1"/>
              </p:cNvSpPr>
              <p:nvPr/>
            </p:nvSpPr>
            <p:spPr bwMode="auto">
              <a:xfrm>
                <a:off x="6768039" y="6494581"/>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Oval 113"/>
              <p:cNvSpPr>
                <a:spLocks noChangeArrowheads="1"/>
              </p:cNvSpPr>
              <p:nvPr/>
            </p:nvSpPr>
            <p:spPr bwMode="auto">
              <a:xfrm>
                <a:off x="6627343" y="6267100"/>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Oval 114"/>
              <p:cNvSpPr>
                <a:spLocks noChangeArrowheads="1"/>
              </p:cNvSpPr>
              <p:nvPr/>
            </p:nvSpPr>
            <p:spPr bwMode="auto">
              <a:xfrm>
                <a:off x="6674680" y="6090901"/>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8" name="Freeform 107"/>
            <p:cNvSpPr>
              <a:spLocks/>
            </p:cNvSpPr>
            <p:nvPr/>
          </p:nvSpPr>
          <p:spPr bwMode="auto">
            <a:xfrm>
              <a:off x="-634" y="6070991"/>
              <a:ext cx="4919719" cy="866384"/>
            </a:xfrm>
            <a:custGeom>
              <a:avLst/>
              <a:gdLst>
                <a:gd name="connsiteX0" fmla="*/ 1889225 w 4919719"/>
                <a:gd name="connsiteY0" fmla="*/ 0 h 866384"/>
                <a:gd name="connsiteX1" fmla="*/ 2069478 w 4919719"/>
                <a:gd name="connsiteY1" fmla="*/ 2618 h 866384"/>
                <a:gd name="connsiteX2" fmla="*/ 2403696 w 4919719"/>
                <a:gd name="connsiteY2" fmla="*/ 18323 h 866384"/>
                <a:gd name="connsiteX3" fmla="*/ 2565172 w 4919719"/>
                <a:gd name="connsiteY3" fmla="*/ 34027 h 866384"/>
                <a:gd name="connsiteX4" fmla="*/ 2629011 w 4919719"/>
                <a:gd name="connsiteY4" fmla="*/ 41880 h 866384"/>
                <a:gd name="connsiteX5" fmla="*/ 4919719 w 4919719"/>
                <a:gd name="connsiteY5" fmla="*/ 866384 h 866384"/>
                <a:gd name="connsiteX6" fmla="*/ 1048047 w 4919719"/>
                <a:gd name="connsiteY6" fmla="*/ 866384 h 866384"/>
                <a:gd name="connsiteX7" fmla="*/ 154530 w 4919719"/>
                <a:gd name="connsiteY7" fmla="*/ 866384 h 866384"/>
                <a:gd name="connsiteX8" fmla="*/ 0 w 4919719"/>
                <a:gd name="connsiteY8" fmla="*/ 866384 h 866384"/>
                <a:gd name="connsiteX9" fmla="*/ 0 w 4919719"/>
                <a:gd name="connsiteY9" fmla="*/ 324895 h 866384"/>
                <a:gd name="connsiteX10" fmla="*/ 313894 w 4919719"/>
                <a:gd name="connsiteY10" fmla="*/ 222158 h 866384"/>
                <a:gd name="connsiteX11" fmla="*/ 1889225 w 4919719"/>
                <a:gd name="connsiteY11" fmla="*/ 0 h 86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9719" h="866384">
                  <a:moveTo>
                    <a:pt x="1889225" y="0"/>
                  </a:moveTo>
                  <a:cubicBezTo>
                    <a:pt x="1949309" y="0"/>
                    <a:pt x="2009393" y="0"/>
                    <a:pt x="2069478" y="2618"/>
                  </a:cubicBezTo>
                  <a:cubicBezTo>
                    <a:pt x="2182135" y="5235"/>
                    <a:pt x="2291038" y="10470"/>
                    <a:pt x="2403696" y="18323"/>
                  </a:cubicBezTo>
                  <a:cubicBezTo>
                    <a:pt x="2456269" y="23558"/>
                    <a:pt x="2512598" y="28792"/>
                    <a:pt x="2565172" y="34027"/>
                  </a:cubicBezTo>
                  <a:cubicBezTo>
                    <a:pt x="2587703" y="36645"/>
                    <a:pt x="2610235" y="39262"/>
                    <a:pt x="2629011" y="41880"/>
                  </a:cubicBezTo>
                  <a:cubicBezTo>
                    <a:pt x="3466434" y="141344"/>
                    <a:pt x="4270059" y="416179"/>
                    <a:pt x="4919719" y="866384"/>
                  </a:cubicBezTo>
                  <a:cubicBezTo>
                    <a:pt x="4919719" y="866384"/>
                    <a:pt x="4919719" y="866384"/>
                    <a:pt x="1048047" y="866384"/>
                  </a:cubicBezTo>
                  <a:cubicBezTo>
                    <a:pt x="1048047" y="866384"/>
                    <a:pt x="1048047" y="866384"/>
                    <a:pt x="154530" y="866384"/>
                  </a:cubicBezTo>
                  <a:lnTo>
                    <a:pt x="0" y="866384"/>
                  </a:lnTo>
                  <a:lnTo>
                    <a:pt x="0" y="324895"/>
                  </a:lnTo>
                  <a:lnTo>
                    <a:pt x="313894" y="222158"/>
                  </a:lnTo>
                  <a:cubicBezTo>
                    <a:pt x="817099" y="77870"/>
                    <a:pt x="1352223" y="3927"/>
                    <a:pt x="1889225"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09" name="Group 108"/>
            <p:cNvGrpSpPr/>
            <p:nvPr/>
          </p:nvGrpSpPr>
          <p:grpSpPr>
            <a:xfrm>
              <a:off x="6997552" y="6459359"/>
              <a:ext cx="252731" cy="485205"/>
              <a:chOff x="6627343" y="6090901"/>
              <a:chExt cx="344508" cy="661404"/>
            </a:xfrm>
          </p:grpSpPr>
          <p:sp>
            <p:nvSpPr>
              <p:cNvPr id="110" name="Rectangle 109"/>
              <p:cNvSpPr>
                <a:spLocks noChangeArrowheads="1"/>
              </p:cNvSpPr>
              <p:nvPr/>
            </p:nvSpPr>
            <p:spPr bwMode="auto">
              <a:xfrm>
                <a:off x="6768039" y="6494581"/>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Oval 110"/>
              <p:cNvSpPr>
                <a:spLocks noChangeArrowheads="1"/>
              </p:cNvSpPr>
              <p:nvPr/>
            </p:nvSpPr>
            <p:spPr bwMode="auto">
              <a:xfrm>
                <a:off x="6627343" y="6267100"/>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Oval 111"/>
              <p:cNvSpPr>
                <a:spLocks noChangeArrowheads="1"/>
              </p:cNvSpPr>
              <p:nvPr/>
            </p:nvSpPr>
            <p:spPr bwMode="auto">
              <a:xfrm>
                <a:off x="6674680" y="6090901"/>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812736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p:txBody>
          <a:bodyPr/>
          <a:lstStyle/>
          <a:p>
            <a:pPr marL="571500" indent="-571500">
              <a:buFont typeface="Arial" panose="020B0604020202020204" pitchFamily="34" charset="0"/>
              <a:buChar char="•"/>
            </a:pPr>
            <a:r>
              <a:rPr lang="en-US" dirty="0"/>
              <a:t>Perform migration as detailed in the Deployment Plan</a:t>
            </a:r>
          </a:p>
          <a:p>
            <a:pPr marL="571500" indent="-571500">
              <a:buFont typeface="Arial" panose="020B0604020202020204" pitchFamily="34" charset="0"/>
              <a:buChar char="•"/>
            </a:pPr>
            <a:r>
              <a:rPr lang="en-US" dirty="0"/>
              <a:t>UAT Acceptance as per the agreed Deployment Plan</a:t>
            </a:r>
          </a:p>
          <a:p>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sl-SI" dirty="0"/>
          </a:p>
        </p:txBody>
      </p:sp>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Migration</a:t>
            </a:r>
            <a:br>
              <a:rPr lang="en-US" dirty="0"/>
            </a:br>
            <a:endParaRPr lang="sl-SI" dirty="0"/>
          </a:p>
        </p:txBody>
      </p:sp>
    </p:spTree>
    <p:extLst>
      <p:ext uri="{BB962C8B-B14F-4D97-AF65-F5344CB8AC3E}">
        <p14:creationId xmlns:p14="http://schemas.microsoft.com/office/powerpoint/2010/main" val="15915325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p:txBody>
          <a:bodyPr/>
          <a:lstStyle/>
          <a:p>
            <a:pPr marL="571500" indent="-571500">
              <a:buFont typeface="Arial" panose="020B0604020202020204" pitchFamily="34" charset="0"/>
              <a:buChar char="•"/>
            </a:pPr>
            <a:r>
              <a:rPr lang="en-US" dirty="0"/>
              <a:t>Perform post-migration activities as defined in Deployment Plan </a:t>
            </a:r>
          </a:p>
          <a:p>
            <a:pPr marL="571500" indent="-571500">
              <a:buFont typeface="Arial" panose="020B0604020202020204" pitchFamily="34" charset="0"/>
              <a:buChar char="•"/>
            </a:pPr>
            <a:r>
              <a:rPr lang="en-US" dirty="0"/>
              <a:t>Optimization/roadmap activities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sl-SI" dirty="0"/>
          </a:p>
        </p:txBody>
      </p:sp>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Post-Migration Support</a:t>
            </a:r>
            <a:br>
              <a:rPr lang="en-US" dirty="0"/>
            </a:br>
            <a:br>
              <a:rPr lang="en-US" dirty="0"/>
            </a:br>
            <a:endParaRPr lang="sl-SI" dirty="0"/>
          </a:p>
        </p:txBody>
      </p:sp>
    </p:spTree>
    <p:extLst>
      <p:ext uri="{BB962C8B-B14F-4D97-AF65-F5344CB8AC3E}">
        <p14:creationId xmlns:p14="http://schemas.microsoft.com/office/powerpoint/2010/main" val="7199930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09454" y="2723860"/>
            <a:ext cx="6123709" cy="1325563"/>
          </a:xfrm>
        </p:spPr>
        <p:txBody>
          <a:bodyPr/>
          <a:lstStyle/>
          <a:p>
            <a:pPr algn="ctr"/>
            <a:r>
              <a:rPr lang="en-US" dirty="0"/>
              <a:t>Migration Strategies</a:t>
            </a:r>
          </a:p>
        </p:txBody>
      </p:sp>
    </p:spTree>
    <p:extLst>
      <p:ext uri="{BB962C8B-B14F-4D97-AF65-F5344CB8AC3E}">
        <p14:creationId xmlns:p14="http://schemas.microsoft.com/office/powerpoint/2010/main" val="2667390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p:cNvPr>
          <p:cNvSpPr/>
          <p:nvPr/>
        </p:nvSpPr>
        <p:spPr bwMode="auto">
          <a:xfrm>
            <a:off x="1607014" y="3980545"/>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Do pre-migration PoC &amp; analyze results</a:t>
            </a:r>
          </a:p>
        </p:txBody>
      </p:sp>
      <p:sp>
        <p:nvSpPr>
          <p:cNvPr id="74" name="Rectangle 73">
            <a:extLst/>
          </p:cNvPr>
          <p:cNvSpPr/>
          <p:nvPr/>
        </p:nvSpPr>
        <p:spPr bwMode="auto">
          <a:xfrm>
            <a:off x="1607014" y="4657685"/>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Build TCO and Financial model</a:t>
            </a:r>
          </a:p>
        </p:txBody>
      </p:sp>
      <p:sp>
        <p:nvSpPr>
          <p:cNvPr id="75" name="Rectangle 74">
            <a:extLst/>
          </p:cNvPr>
          <p:cNvSpPr/>
          <p:nvPr/>
        </p:nvSpPr>
        <p:spPr bwMode="auto">
          <a:xfrm>
            <a:off x="1607014" y="5334824"/>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Prioritize Customers and Workloads</a:t>
            </a:r>
          </a:p>
        </p:txBody>
      </p:sp>
      <p:sp>
        <p:nvSpPr>
          <p:cNvPr id="78" name="Rectangle 77">
            <a:extLst/>
          </p:cNvPr>
          <p:cNvSpPr/>
          <p:nvPr/>
        </p:nvSpPr>
        <p:spPr bwMode="auto">
          <a:xfrm>
            <a:off x="1607014" y="3303405"/>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Analyze existing environment</a:t>
            </a:r>
          </a:p>
        </p:txBody>
      </p:sp>
      <p:sp>
        <p:nvSpPr>
          <p:cNvPr id="79" name="Rectangle 78">
            <a:extLst/>
          </p:cNvPr>
          <p:cNvSpPr/>
          <p:nvPr/>
        </p:nvSpPr>
        <p:spPr bwMode="auto">
          <a:xfrm>
            <a:off x="5186551" y="3130880"/>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Build &amp; test migration environment</a:t>
            </a:r>
          </a:p>
        </p:txBody>
      </p:sp>
      <p:sp>
        <p:nvSpPr>
          <p:cNvPr id="81" name="Rectangle 80">
            <a:extLst/>
          </p:cNvPr>
          <p:cNvSpPr/>
          <p:nvPr/>
        </p:nvSpPr>
        <p:spPr bwMode="auto">
          <a:xfrm>
            <a:off x="5186551" y="3808020"/>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Migrate customer workloads</a:t>
            </a:r>
          </a:p>
        </p:txBody>
      </p:sp>
      <p:sp>
        <p:nvSpPr>
          <p:cNvPr id="85" name="Rectangle 84">
            <a:extLst/>
          </p:cNvPr>
          <p:cNvSpPr/>
          <p:nvPr/>
        </p:nvSpPr>
        <p:spPr bwMode="auto">
          <a:xfrm>
            <a:off x="5186551" y="4485160"/>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Test &amp; Stabilize</a:t>
            </a:r>
          </a:p>
        </p:txBody>
      </p:sp>
      <p:sp>
        <p:nvSpPr>
          <p:cNvPr id="86" name="Rectangle 85">
            <a:extLst/>
          </p:cNvPr>
          <p:cNvSpPr/>
          <p:nvPr/>
        </p:nvSpPr>
        <p:spPr bwMode="auto">
          <a:xfrm>
            <a:off x="5186551" y="5162299"/>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Transition to post-migration support</a:t>
            </a:r>
          </a:p>
        </p:txBody>
      </p:sp>
      <p:sp>
        <p:nvSpPr>
          <p:cNvPr id="90" name="Rectangle 89">
            <a:extLst/>
          </p:cNvPr>
          <p:cNvSpPr/>
          <p:nvPr/>
        </p:nvSpPr>
        <p:spPr bwMode="auto">
          <a:xfrm>
            <a:off x="8429158" y="2415787"/>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Help with AR/PR artefacts</a:t>
            </a:r>
          </a:p>
        </p:txBody>
      </p:sp>
      <p:sp>
        <p:nvSpPr>
          <p:cNvPr id="91" name="Rectangle 90">
            <a:extLst/>
          </p:cNvPr>
          <p:cNvSpPr/>
          <p:nvPr/>
        </p:nvSpPr>
        <p:spPr bwMode="auto">
          <a:xfrm>
            <a:off x="8429158" y="3130880"/>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Help with managed services offerings</a:t>
            </a:r>
          </a:p>
        </p:txBody>
      </p:sp>
      <p:sp>
        <p:nvSpPr>
          <p:cNvPr id="97" name="Rectangle 96">
            <a:extLst/>
          </p:cNvPr>
          <p:cNvSpPr/>
          <p:nvPr/>
        </p:nvSpPr>
        <p:spPr bwMode="auto">
          <a:xfrm>
            <a:off x="8429400" y="3845973"/>
            <a:ext cx="2102636" cy="177352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Do co-marketing activities</a:t>
            </a:r>
          </a:p>
          <a:p>
            <a:pPr algn="ctr" defTabSz="932472" fontAlgn="base">
              <a:spcBef>
                <a:spcPts val="600"/>
              </a:spcBef>
              <a:spcAft>
                <a:spcPct val="0"/>
              </a:spcAft>
            </a:pPr>
            <a:r>
              <a:rPr lang="en-US" sz="1200">
                <a:solidFill>
                  <a:schemeClr val="tx1"/>
                </a:solidFill>
                <a:ea typeface="Segoe UI" pitchFamily="34" charset="0"/>
                <a:cs typeface="Segoe UI" pitchFamily="34" charset="0"/>
              </a:rPr>
              <a:t>Help with demand gen (white papers, conferences, workshops)</a:t>
            </a:r>
          </a:p>
          <a:p>
            <a:pPr algn="ctr" defTabSz="932472" fontAlgn="base">
              <a:spcBef>
                <a:spcPts val="600"/>
              </a:spcBef>
              <a:spcAft>
                <a:spcPct val="0"/>
              </a:spcAft>
            </a:pPr>
            <a:r>
              <a:rPr lang="en-US" sz="1200">
                <a:solidFill>
                  <a:schemeClr val="tx1"/>
                </a:solidFill>
                <a:ea typeface="Segoe UI" pitchFamily="34" charset="0"/>
                <a:cs typeface="Segoe UI" pitchFamily="34" charset="0"/>
              </a:rPr>
              <a:t>Help with through-partner marketing artefacts</a:t>
            </a:r>
          </a:p>
        </p:txBody>
      </p:sp>
      <p:cxnSp>
        <p:nvCxnSpPr>
          <p:cNvPr id="106" name="Straight Arrow Connector 105">
            <a:extLst/>
          </p:cNvPr>
          <p:cNvCxnSpPr>
            <a:cxnSpLocks/>
            <a:stCxn id="58" idx="2"/>
          </p:cNvCxnSpPr>
          <p:nvPr/>
        </p:nvCxnSpPr>
        <p:spPr>
          <a:xfrm>
            <a:off x="2654048" y="3116007"/>
            <a:ext cx="4526" cy="187398"/>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113" name="Picture 40" descr="Image result for Cloudamize logo">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856520" y="2376297"/>
            <a:ext cx="1508499" cy="187548"/>
          </a:xfrm>
          <a:prstGeom prst="rect">
            <a:avLst/>
          </a:prstGeom>
          <a:extLst>
            <a:ext uri="{909E8E84-426E-40DD-AFC4-6F175D3DCCD1}">
              <a14:hiddenFill xmlns:a14="http://schemas.microsoft.com/office/drawing/2010/main">
                <a:solidFill>
                  <a:srgbClr val="FFFFFF"/>
                </a:solidFill>
              </a14:hiddenFill>
            </a:ext>
          </a:extLst>
        </p:spPr>
      </p:pic>
      <p:sp>
        <p:nvSpPr>
          <p:cNvPr id="114" name="TextBox 113">
            <a:extLst/>
          </p:cNvPr>
          <p:cNvSpPr txBox="1"/>
          <p:nvPr/>
        </p:nvSpPr>
        <p:spPr>
          <a:xfrm>
            <a:off x="1819723" y="2706788"/>
            <a:ext cx="1677703" cy="184666"/>
          </a:xfrm>
          <a:prstGeom prst="rect">
            <a:avLst/>
          </a:prstGeom>
          <a:noFill/>
        </p:spPr>
        <p:txBody>
          <a:bodyPr wrap="none" lIns="0" tIns="0" rIns="0" bIns="0" rtlCol="0">
            <a:spAutoFit/>
          </a:bodyPr>
          <a:lstStyle/>
          <a:p>
            <a:pPr>
              <a:spcAft>
                <a:spcPts val="600"/>
              </a:spcAft>
            </a:pPr>
            <a:r>
              <a:rPr lang="en-US" sz="1200" b="1" i="1"/>
              <a:t>Deploy assessment tool</a:t>
            </a:r>
          </a:p>
        </p:txBody>
      </p:sp>
      <p:pic>
        <p:nvPicPr>
          <p:cNvPr id="115" name="Рисунок 5">
            <a:extLst/>
          </p:cNvPr>
          <p:cNvPicPr>
            <a:picLocks noChangeAspect="1"/>
          </p:cNvPicPr>
          <p:nvPr/>
        </p:nvPicPr>
        <p:blipFill>
          <a:blip r:embed="rId4"/>
          <a:stretch>
            <a:fillRect/>
          </a:stretch>
        </p:blipFill>
        <p:spPr>
          <a:xfrm>
            <a:off x="6405611" y="2401328"/>
            <a:ext cx="1394741" cy="175072"/>
          </a:xfrm>
          <a:prstGeom prst="rect">
            <a:avLst/>
          </a:prstGeom>
        </p:spPr>
      </p:pic>
      <p:sp>
        <p:nvSpPr>
          <p:cNvPr id="116" name="TextBox 115">
            <a:extLst/>
          </p:cNvPr>
          <p:cNvSpPr txBox="1"/>
          <p:nvPr/>
        </p:nvSpPr>
        <p:spPr>
          <a:xfrm>
            <a:off x="5445394" y="2706788"/>
            <a:ext cx="1585434" cy="184666"/>
          </a:xfrm>
          <a:prstGeom prst="rect">
            <a:avLst/>
          </a:prstGeom>
          <a:noFill/>
        </p:spPr>
        <p:txBody>
          <a:bodyPr wrap="none" lIns="0" tIns="0" rIns="0" bIns="0" rtlCol="0">
            <a:spAutoFit/>
          </a:bodyPr>
          <a:lstStyle/>
          <a:p>
            <a:pPr>
              <a:spcAft>
                <a:spcPts val="600"/>
              </a:spcAft>
            </a:pPr>
            <a:r>
              <a:rPr lang="en-US" sz="1200" b="1" i="1"/>
              <a:t>Deploy migration tool</a:t>
            </a:r>
          </a:p>
        </p:txBody>
      </p:sp>
      <p:cxnSp>
        <p:nvCxnSpPr>
          <p:cNvPr id="119" name="Straight Arrow Connector 118">
            <a:extLst/>
          </p:cNvPr>
          <p:cNvCxnSpPr>
            <a:cxnSpLocks/>
          </p:cNvCxnSpPr>
          <p:nvPr/>
        </p:nvCxnSpPr>
        <p:spPr>
          <a:xfrm>
            <a:off x="6238111" y="2891454"/>
            <a:ext cx="0" cy="239426"/>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286974" y="1632749"/>
            <a:ext cx="2743200" cy="548640"/>
            <a:chOff x="3216903" y="1495198"/>
            <a:chExt cx="2743200" cy="548640"/>
          </a:xfrm>
          <a:solidFill>
            <a:srgbClr val="006EC0"/>
          </a:solidFill>
        </p:grpSpPr>
        <p:sp>
          <p:nvSpPr>
            <p:cNvPr id="126" name="Arrow: Chevron 125">
              <a:extLst/>
            </p:cNvPr>
            <p:cNvSpPr/>
            <p:nvPr/>
          </p:nvSpPr>
          <p:spPr bwMode="auto">
            <a:xfrm>
              <a:off x="3216903" y="1495198"/>
              <a:ext cx="2743200" cy="548640"/>
            </a:xfrm>
            <a:prstGeom prst="chevron">
              <a:avLst>
                <a:gd name="adj" fmla="val 1974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chemeClr val="bg1"/>
                  </a:solidFill>
                  <a:cs typeface="Segoe UI" pitchFamily="34" charset="0"/>
                </a:rPr>
                <a:t>Migration Planning</a:t>
              </a:r>
            </a:p>
          </p:txBody>
        </p:sp>
        <p:pic>
          <p:nvPicPr>
            <p:cNvPr id="127" name="Graphic 126" descr="Monthly calendar">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45563" y="1528865"/>
              <a:ext cx="481306" cy="481306"/>
            </a:xfrm>
            <a:prstGeom prst="rect">
              <a:avLst/>
            </a:prstGeom>
          </p:spPr>
        </p:pic>
      </p:grpSp>
      <p:pic>
        <p:nvPicPr>
          <p:cNvPr id="130" name="Graphic 129" descr="Head with Gears">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07176" y="1655955"/>
            <a:ext cx="547652" cy="502229"/>
          </a:xfrm>
          <a:prstGeom prst="rect">
            <a:avLst/>
          </a:prstGeom>
        </p:spPr>
      </p:pic>
      <p:grpSp>
        <p:nvGrpSpPr>
          <p:cNvPr id="8" name="Group 7"/>
          <p:cNvGrpSpPr/>
          <p:nvPr/>
        </p:nvGrpSpPr>
        <p:grpSpPr>
          <a:xfrm>
            <a:off x="4531831" y="1632749"/>
            <a:ext cx="3518460" cy="548640"/>
            <a:chOff x="6403326" y="1495198"/>
            <a:chExt cx="2743200" cy="548640"/>
          </a:xfrm>
          <a:solidFill>
            <a:srgbClr val="006EC0"/>
          </a:solidFill>
        </p:grpSpPr>
        <p:sp>
          <p:nvSpPr>
            <p:cNvPr id="128" name="Arrow: Chevron 127">
              <a:extLst/>
            </p:cNvPr>
            <p:cNvSpPr/>
            <p:nvPr/>
          </p:nvSpPr>
          <p:spPr bwMode="auto">
            <a:xfrm>
              <a:off x="6403326" y="1495198"/>
              <a:ext cx="2743200" cy="548640"/>
            </a:xfrm>
            <a:prstGeom prst="chevron">
              <a:avLst>
                <a:gd name="adj" fmla="val 1974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chemeClr val="bg1"/>
                  </a:solidFill>
                  <a:cs typeface="Segoe UI" pitchFamily="34" charset="0"/>
                </a:rPr>
                <a:t>Migration</a:t>
              </a:r>
            </a:p>
          </p:txBody>
        </p:sp>
        <p:pic>
          <p:nvPicPr>
            <p:cNvPr id="131" name="Graphic 130" descr="Box trolley">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555657" y="1535927"/>
              <a:ext cx="467182" cy="467182"/>
            </a:xfrm>
            <a:prstGeom prst="rect">
              <a:avLst/>
            </a:prstGeom>
          </p:spPr>
        </p:pic>
      </p:grpSp>
      <p:grpSp>
        <p:nvGrpSpPr>
          <p:cNvPr id="9" name="Group 8"/>
          <p:cNvGrpSpPr/>
          <p:nvPr/>
        </p:nvGrpSpPr>
        <p:grpSpPr>
          <a:xfrm>
            <a:off x="8109118" y="1632749"/>
            <a:ext cx="2743200" cy="548640"/>
            <a:chOff x="9147789" y="1495198"/>
            <a:chExt cx="2743200" cy="548640"/>
          </a:xfrm>
          <a:solidFill>
            <a:srgbClr val="006EC0"/>
          </a:solidFill>
        </p:grpSpPr>
        <p:sp>
          <p:nvSpPr>
            <p:cNvPr id="133" name="Arrow: Chevron 132">
              <a:extLst/>
            </p:cNvPr>
            <p:cNvSpPr/>
            <p:nvPr/>
          </p:nvSpPr>
          <p:spPr bwMode="auto">
            <a:xfrm>
              <a:off x="9147789" y="1495198"/>
              <a:ext cx="2743200" cy="548640"/>
            </a:xfrm>
            <a:prstGeom prst="chevron">
              <a:avLst>
                <a:gd name="adj" fmla="val 1974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chemeClr val="bg1"/>
                  </a:solidFill>
                  <a:cs typeface="Segoe UI" pitchFamily="34" charset="0"/>
                </a:rPr>
                <a:t>Post-migration</a:t>
              </a:r>
            </a:p>
          </p:txBody>
        </p:sp>
        <p:pic>
          <p:nvPicPr>
            <p:cNvPr id="135" name="Graphic 134" descr="Bullseye">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308408" y="1547580"/>
              <a:ext cx="443876" cy="443876"/>
            </a:xfrm>
            <a:prstGeom prst="rect">
              <a:avLst/>
            </a:prstGeom>
          </p:spPr>
        </p:pic>
      </p:grpSp>
      <p:cxnSp>
        <p:nvCxnSpPr>
          <p:cNvPr id="136" name="Straight Arrow Connector 135">
            <a:extLst/>
          </p:cNvPr>
          <p:cNvCxnSpPr>
            <a:cxnSpLocks/>
          </p:cNvCxnSpPr>
          <p:nvPr/>
        </p:nvCxnSpPr>
        <p:spPr>
          <a:xfrm>
            <a:off x="2658574" y="3760605"/>
            <a:ext cx="0" cy="219940"/>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p:cNvPr>
          <p:cNvCxnSpPr>
            <a:cxnSpLocks/>
          </p:cNvCxnSpPr>
          <p:nvPr/>
        </p:nvCxnSpPr>
        <p:spPr>
          <a:xfrm>
            <a:off x="2658574" y="4437745"/>
            <a:ext cx="0" cy="219940"/>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p:cNvPr>
          <p:cNvCxnSpPr>
            <a:cxnSpLocks/>
          </p:cNvCxnSpPr>
          <p:nvPr/>
        </p:nvCxnSpPr>
        <p:spPr>
          <a:xfrm>
            <a:off x="2658574" y="5114885"/>
            <a:ext cx="0" cy="219939"/>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p:cNvPr>
          <p:cNvCxnSpPr>
            <a:cxnSpLocks/>
          </p:cNvCxnSpPr>
          <p:nvPr/>
        </p:nvCxnSpPr>
        <p:spPr>
          <a:xfrm>
            <a:off x="6238111" y="3588080"/>
            <a:ext cx="0" cy="219940"/>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p:cNvPr>
          <p:cNvCxnSpPr>
            <a:cxnSpLocks/>
          </p:cNvCxnSpPr>
          <p:nvPr/>
        </p:nvCxnSpPr>
        <p:spPr>
          <a:xfrm>
            <a:off x="6238111" y="4265220"/>
            <a:ext cx="0" cy="219940"/>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p:cNvPr>
          <p:cNvCxnSpPr>
            <a:cxnSpLocks/>
          </p:cNvCxnSpPr>
          <p:nvPr/>
        </p:nvCxnSpPr>
        <p:spPr>
          <a:xfrm>
            <a:off x="6238111" y="4942360"/>
            <a:ext cx="0" cy="219939"/>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p:cNvPr>
          <p:cNvCxnSpPr>
            <a:cxnSpLocks/>
          </p:cNvCxnSpPr>
          <p:nvPr/>
        </p:nvCxnSpPr>
        <p:spPr>
          <a:xfrm>
            <a:off x="9480718" y="2872987"/>
            <a:ext cx="0" cy="257893"/>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p:cNvPr>
          <p:cNvCxnSpPr>
            <a:cxnSpLocks/>
          </p:cNvCxnSpPr>
          <p:nvPr/>
        </p:nvCxnSpPr>
        <p:spPr>
          <a:xfrm>
            <a:off x="9480718" y="3588080"/>
            <a:ext cx="0" cy="257893"/>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8AD0660-B620-4E05-A728-8669411802FE}"/>
              </a:ext>
            </a:extLst>
          </p:cNvPr>
          <p:cNvSpPr txBox="1"/>
          <p:nvPr/>
        </p:nvSpPr>
        <p:spPr>
          <a:xfrm>
            <a:off x="1528611" y="2931341"/>
            <a:ext cx="2250873" cy="184666"/>
          </a:xfrm>
          <a:prstGeom prst="rect">
            <a:avLst/>
          </a:prstGeom>
          <a:noFill/>
        </p:spPr>
        <p:txBody>
          <a:bodyPr wrap="none" lIns="0" tIns="0" rIns="0" bIns="0" rtlCol="0">
            <a:spAutoFit/>
          </a:bodyPr>
          <a:lstStyle/>
          <a:p>
            <a:pPr>
              <a:spcAft>
                <a:spcPts val="600"/>
              </a:spcAft>
            </a:pPr>
            <a:r>
              <a:rPr lang="en-US" sz="1200" b="1" i="1"/>
              <a:t>Or Conduct manual assessment</a:t>
            </a:r>
          </a:p>
        </p:txBody>
      </p:sp>
      <p:sp>
        <p:nvSpPr>
          <p:cNvPr id="64" name="Title 1">
            <a:extLst>
              <a:ext uri="{FF2B5EF4-FFF2-40B4-BE49-F238E27FC236}">
                <a16:creationId xmlns:a16="http://schemas.microsoft.com/office/drawing/2014/main" id="{AC42C88C-A517-442A-BCA3-D9EAF426CE2B}"/>
              </a:ext>
            </a:extLst>
          </p:cNvPr>
          <p:cNvSpPr txBox="1">
            <a:spLocks/>
          </p:cNvSpPr>
          <p:nvPr/>
        </p:nvSpPr>
        <p:spPr>
          <a:xfrm>
            <a:off x="348841" y="434796"/>
            <a:ext cx="11655840" cy="899665"/>
          </a:xfrm>
          <a:prstGeom prst="rect">
            <a:avLst/>
          </a:prstGeom>
        </p:spPr>
        <p:txBody>
          <a:bodyPr vert="horz" lIns="320040" tIns="152357" rIns="53325" bIns="53325" rtlCol="0" anchor="ctr">
            <a:normAutofit/>
          </a:bodyPr>
          <a:lstStyle>
            <a:lvl1pPr marL="0" algn="l" defTabSz="1087896" rtl="0" eaLnBrk="1" latinLnBrk="0" hangingPunct="1">
              <a:lnSpc>
                <a:spcPct val="90000"/>
              </a:lnSpc>
              <a:spcBef>
                <a:spcPct val="0"/>
              </a:spcBef>
              <a:buNone/>
              <a:defRPr lang="en-US" sz="4000" kern="1200" spc="-58" baseline="0">
                <a:solidFill>
                  <a:schemeClr val="tx2"/>
                </a:solidFill>
                <a:latin typeface="Segoe UI Light" pitchFamily="34" charset="0"/>
                <a:ea typeface="Segoe UI" pitchFamily="34" charset="0"/>
                <a:cs typeface="Segoe UI" pitchFamily="34" charset="0"/>
              </a:defRPr>
            </a:lvl1pPr>
          </a:lstStyle>
          <a:p>
            <a:r>
              <a:rPr lang="en-GB" sz="4800" spc="-100" dirty="0">
                <a:ln w="3175">
                  <a:noFill/>
                </a:ln>
                <a:solidFill>
                  <a:schemeClr val="tx1"/>
                </a:solidFill>
                <a:latin typeface="+mj-lt"/>
                <a:ea typeface="+mn-ea"/>
              </a:rPr>
              <a:t>Migration methodology</a:t>
            </a:r>
          </a:p>
        </p:txBody>
      </p:sp>
      <p:pic>
        <p:nvPicPr>
          <p:cNvPr id="14" name="Picture 13">
            <a:extLst>
              <a:ext uri="{FF2B5EF4-FFF2-40B4-BE49-F238E27FC236}">
                <a16:creationId xmlns:a16="http://schemas.microsoft.com/office/drawing/2014/main" id="{8EF05F79-C8BA-4F3E-A608-EE1F6635448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37746" y="2327685"/>
            <a:ext cx="1726266" cy="291152"/>
          </a:xfrm>
          <a:prstGeom prst="rect">
            <a:avLst/>
          </a:prstGeom>
        </p:spPr>
      </p:pic>
    </p:spTree>
    <p:extLst>
      <p:ext uri="{BB962C8B-B14F-4D97-AF65-F5344CB8AC3E}">
        <p14:creationId xmlns:p14="http://schemas.microsoft.com/office/powerpoint/2010/main" val="38416164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B871C7-A1F9-4FEE-BD80-BF73F051DBA1}"/>
              </a:ext>
            </a:extLst>
          </p:cNvPr>
          <p:cNvSpPr/>
          <p:nvPr/>
        </p:nvSpPr>
        <p:spPr bwMode="auto">
          <a:xfrm>
            <a:off x="152400" y="987824"/>
            <a:ext cx="11927840" cy="213098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0" y="22246"/>
            <a:ext cx="10513807" cy="723628"/>
          </a:xfrm>
          <a:solidFill>
            <a:schemeClr val="bg1">
              <a:alpha val="69000"/>
            </a:schemeClr>
          </a:solidFill>
        </p:spPr>
        <p:txBody>
          <a:bodyPr/>
          <a:lstStyle/>
          <a:p>
            <a:r>
              <a:rPr lang="en-US" dirty="0"/>
              <a:t>Types of Migrations (The R’s of Migration!)</a:t>
            </a:r>
          </a:p>
        </p:txBody>
      </p:sp>
      <p:grpSp>
        <p:nvGrpSpPr>
          <p:cNvPr id="5" name="Group 4"/>
          <p:cNvGrpSpPr/>
          <p:nvPr/>
        </p:nvGrpSpPr>
        <p:grpSpPr>
          <a:xfrm>
            <a:off x="303356" y="1081626"/>
            <a:ext cx="11531385" cy="1029622"/>
            <a:chOff x="313516" y="917812"/>
            <a:chExt cx="11531385" cy="1040011"/>
          </a:xfrm>
        </p:grpSpPr>
        <p:sp>
          <p:nvSpPr>
            <p:cNvPr id="3" name="Rectangle 2"/>
            <p:cNvSpPr/>
            <p:nvPr/>
          </p:nvSpPr>
          <p:spPr bwMode="auto">
            <a:xfrm>
              <a:off x="313516" y="917812"/>
              <a:ext cx="11521725" cy="10400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err="1">
                  <a:ln>
                    <a:noFill/>
                  </a:ln>
                  <a:solidFill>
                    <a:srgbClr val="FFFFFF"/>
                  </a:solidFill>
                  <a:effectLst/>
                  <a:uLnTx/>
                  <a:uFillTx/>
                  <a:latin typeface="Segoe UI Light"/>
                  <a:ea typeface="+mn-ea"/>
                  <a:cs typeface="+mn-cs"/>
                </a:rPr>
                <a:t>Rehost</a:t>
              </a:r>
              <a:r>
                <a:rPr kumimoji="0" lang="en-US" sz="2745" b="1" i="0" u="none" strike="noStrike" kern="0" cap="none" spc="0" normalizeH="0" baseline="0" noProof="0" dirty="0">
                  <a:ln>
                    <a:noFill/>
                  </a:ln>
                  <a:solidFill>
                    <a:srgbClr val="FFFFFF"/>
                  </a:solidFill>
                  <a:effectLst/>
                  <a:uLnTx/>
                  <a:uFillTx/>
                  <a:latin typeface="Segoe UI Light"/>
                  <a:ea typeface="+mn-ea"/>
                  <a:cs typeface="+mn-cs"/>
                </a:rPr>
                <a:t>:	</a:t>
              </a:r>
            </a:p>
          </p:txBody>
        </p:sp>
        <p:sp>
          <p:nvSpPr>
            <p:cNvPr id="4" name="TextBox 3"/>
            <p:cNvSpPr txBox="1"/>
            <p:nvPr/>
          </p:nvSpPr>
          <p:spPr>
            <a:xfrm>
              <a:off x="1724887" y="1042408"/>
              <a:ext cx="10120014"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redeploy applications to a different (newer) hardware environment. </a:t>
              </a:r>
              <a:r>
                <a:rPr kumimoji="0" lang="en-US" sz="1800" b="0" i="0" u="none" strike="noStrike" kern="1200" cap="none" spc="0" normalizeH="0" baseline="0" noProof="0" dirty="0" err="1">
                  <a:ln>
                    <a:noFill/>
                  </a:ln>
                  <a:solidFill>
                    <a:srgbClr val="FFFFFF"/>
                  </a:solidFill>
                  <a:effectLst/>
                  <a:uLnTx/>
                  <a:uFillTx/>
                  <a:latin typeface="Segoe UI"/>
                  <a:ea typeface="+mn-ea"/>
                  <a:cs typeface="+mn-cs"/>
                </a:rPr>
                <a:t>Rehosting</a:t>
              </a:r>
              <a:r>
                <a:rPr kumimoji="0" lang="en-US" sz="1800" b="0" i="0" u="none" strike="noStrike" kern="1200" cap="none" spc="0" normalizeH="0" baseline="0" noProof="0" dirty="0">
                  <a:ln>
                    <a:noFill/>
                  </a:ln>
                  <a:solidFill>
                    <a:srgbClr val="FFFFFF"/>
                  </a:solidFill>
                  <a:effectLst/>
                  <a:uLnTx/>
                  <a:uFillTx/>
                  <a:latin typeface="Segoe UI"/>
                  <a:ea typeface="+mn-ea"/>
                  <a:cs typeface="+mn-cs"/>
                </a:rPr>
                <a:t> an application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without making changes to its architecture can provide a fast cloud migration solution. </a:t>
              </a:r>
            </a:p>
          </p:txBody>
        </p:sp>
      </p:grpSp>
      <p:grpSp>
        <p:nvGrpSpPr>
          <p:cNvPr id="7" name="Group 6"/>
          <p:cNvGrpSpPr/>
          <p:nvPr/>
        </p:nvGrpSpPr>
        <p:grpSpPr>
          <a:xfrm>
            <a:off x="303351" y="3129093"/>
            <a:ext cx="11521725" cy="808891"/>
            <a:chOff x="313516" y="3259178"/>
            <a:chExt cx="11521725" cy="1055540"/>
          </a:xfrm>
        </p:grpSpPr>
        <p:sp>
          <p:nvSpPr>
            <p:cNvPr id="13" name="Rectangle 12"/>
            <p:cNvSpPr/>
            <p:nvPr/>
          </p:nvSpPr>
          <p:spPr bwMode="auto">
            <a:xfrm>
              <a:off x="313516" y="3259178"/>
              <a:ext cx="11521725" cy="1055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Light"/>
                  <a:ea typeface="+mn-ea"/>
                  <a:cs typeface="+mn-cs"/>
                </a:rPr>
                <a:t>Revise:</a:t>
              </a:r>
            </a:p>
          </p:txBody>
        </p:sp>
        <p:sp>
          <p:nvSpPr>
            <p:cNvPr id="18" name="TextBox 17"/>
            <p:cNvSpPr txBox="1"/>
            <p:nvPr/>
          </p:nvSpPr>
          <p:spPr>
            <a:xfrm>
              <a:off x="1814941" y="3288972"/>
              <a:ext cx="8968353"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modify or extend the existing code base to support modernization requirements,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then use </a:t>
              </a:r>
              <a:r>
                <a:rPr kumimoji="0" lang="en-US" sz="1800" b="0" i="0" u="none" strike="noStrike" kern="1200" cap="none" spc="0" normalizeH="0" baseline="0" noProof="0" dirty="0" err="1">
                  <a:ln>
                    <a:noFill/>
                  </a:ln>
                  <a:solidFill>
                    <a:srgbClr val="FFFFFF"/>
                  </a:solidFill>
                  <a:effectLst/>
                  <a:uLnTx/>
                  <a:uFillTx/>
                  <a:latin typeface="Segoe UI"/>
                  <a:ea typeface="+mn-ea"/>
                  <a:cs typeface="+mn-cs"/>
                </a:rPr>
                <a:t>rehost</a:t>
              </a:r>
              <a:r>
                <a:rPr kumimoji="0" lang="en-US" sz="1800" b="0" i="0" u="none" strike="noStrike" kern="1200" cap="none" spc="0" normalizeH="0" baseline="0" noProof="0" dirty="0">
                  <a:ln>
                    <a:noFill/>
                  </a:ln>
                  <a:solidFill>
                    <a:srgbClr val="FFFFFF"/>
                  </a:solidFill>
                  <a:effectLst/>
                  <a:uLnTx/>
                  <a:uFillTx/>
                  <a:latin typeface="Segoe UI"/>
                  <a:ea typeface="+mn-ea"/>
                  <a:cs typeface="+mn-cs"/>
                </a:rPr>
                <a:t> or refactor options to deploy to cloud. </a:t>
              </a:r>
            </a:p>
          </p:txBody>
        </p:sp>
      </p:grpSp>
      <p:grpSp>
        <p:nvGrpSpPr>
          <p:cNvPr id="8" name="Group 7"/>
          <p:cNvGrpSpPr/>
          <p:nvPr/>
        </p:nvGrpSpPr>
        <p:grpSpPr>
          <a:xfrm>
            <a:off x="303351" y="4031786"/>
            <a:ext cx="11521725" cy="802913"/>
            <a:chOff x="313512" y="4052915"/>
            <a:chExt cx="11521725" cy="923376"/>
          </a:xfrm>
        </p:grpSpPr>
        <p:sp>
          <p:nvSpPr>
            <p:cNvPr id="14" name="Rectangle 13"/>
            <p:cNvSpPr/>
            <p:nvPr/>
          </p:nvSpPr>
          <p:spPr bwMode="auto">
            <a:xfrm>
              <a:off x="313512" y="4052915"/>
              <a:ext cx="11521725" cy="923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Light"/>
                  <a:ea typeface="+mn-ea"/>
                  <a:cs typeface="+mn-cs"/>
                </a:rPr>
                <a:t>Rebuild:</a:t>
              </a:r>
            </a:p>
          </p:txBody>
        </p:sp>
        <p:sp>
          <p:nvSpPr>
            <p:cNvPr id="21" name="TextBox 20"/>
            <p:cNvSpPr txBox="1"/>
            <p:nvPr/>
          </p:nvSpPr>
          <p:spPr>
            <a:xfrm>
              <a:off x="1814936" y="4095931"/>
              <a:ext cx="9785499"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rearchitect the solution. Discard code of existing application/solution and leverage newer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and innovative cloud services (like PaaS).  </a:t>
              </a:r>
            </a:p>
          </p:txBody>
        </p:sp>
      </p:grpSp>
      <p:grpSp>
        <p:nvGrpSpPr>
          <p:cNvPr id="9" name="Group 8"/>
          <p:cNvGrpSpPr/>
          <p:nvPr/>
        </p:nvGrpSpPr>
        <p:grpSpPr>
          <a:xfrm>
            <a:off x="303350" y="4945268"/>
            <a:ext cx="11521725" cy="893488"/>
            <a:chOff x="313516" y="5276006"/>
            <a:chExt cx="11521725" cy="1002771"/>
          </a:xfrm>
        </p:grpSpPr>
        <p:sp>
          <p:nvSpPr>
            <p:cNvPr id="15" name="Rectangle 14"/>
            <p:cNvSpPr/>
            <p:nvPr/>
          </p:nvSpPr>
          <p:spPr bwMode="auto">
            <a:xfrm>
              <a:off x="313516" y="5343595"/>
              <a:ext cx="11521725" cy="9351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Light"/>
                  <a:ea typeface="+mn-ea"/>
                  <a:cs typeface="+mn-cs"/>
                </a:rPr>
                <a:t>Replace: </a:t>
              </a:r>
            </a:p>
          </p:txBody>
        </p:sp>
        <p:sp>
          <p:nvSpPr>
            <p:cNvPr id="22" name="TextBox 21"/>
            <p:cNvSpPr txBox="1"/>
            <p:nvPr/>
          </p:nvSpPr>
          <p:spPr>
            <a:xfrm>
              <a:off x="1814941" y="5276006"/>
              <a:ext cx="9182257"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discard an existing application (or set of applications) and use commercial software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delivered as a service (SaaS)  </a:t>
              </a:r>
            </a:p>
          </p:txBody>
        </p:sp>
      </p:grpSp>
      <p:grpSp>
        <p:nvGrpSpPr>
          <p:cNvPr id="6" name="Group 5"/>
          <p:cNvGrpSpPr/>
          <p:nvPr/>
        </p:nvGrpSpPr>
        <p:grpSpPr>
          <a:xfrm>
            <a:off x="303354" y="2183778"/>
            <a:ext cx="11657216" cy="844796"/>
            <a:chOff x="313519" y="2117100"/>
            <a:chExt cx="11657216" cy="990702"/>
          </a:xfrm>
        </p:grpSpPr>
        <p:sp>
          <p:nvSpPr>
            <p:cNvPr id="12" name="Rectangle 11"/>
            <p:cNvSpPr/>
            <p:nvPr/>
          </p:nvSpPr>
          <p:spPr bwMode="auto">
            <a:xfrm>
              <a:off x="313519" y="2117100"/>
              <a:ext cx="11521725" cy="990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Light"/>
                  <a:ea typeface="+mn-ea"/>
                  <a:cs typeface="+mn-cs"/>
                </a:rPr>
                <a:t>Refactor:</a:t>
              </a:r>
            </a:p>
          </p:txBody>
        </p:sp>
        <p:sp>
          <p:nvSpPr>
            <p:cNvPr id="23" name="TextBox 22"/>
            <p:cNvSpPr txBox="1"/>
            <p:nvPr/>
          </p:nvSpPr>
          <p:spPr>
            <a:xfrm>
              <a:off x="1814941" y="2151992"/>
              <a:ext cx="10155794"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run applications on a cloud provider’s infrastructure. Applications/workloads may need to be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modified slightly to run on the cloud provider’s platform. </a:t>
              </a:r>
            </a:p>
          </p:txBody>
        </p:sp>
      </p:grpSp>
      <p:grpSp>
        <p:nvGrpSpPr>
          <p:cNvPr id="20" name="Group 19"/>
          <p:cNvGrpSpPr/>
          <p:nvPr/>
        </p:nvGrpSpPr>
        <p:grpSpPr>
          <a:xfrm>
            <a:off x="303349" y="5971376"/>
            <a:ext cx="11555717" cy="886624"/>
            <a:chOff x="313516" y="5395046"/>
            <a:chExt cx="11555717" cy="995067"/>
          </a:xfrm>
        </p:grpSpPr>
        <p:sp>
          <p:nvSpPr>
            <p:cNvPr id="24" name="Rectangle 23"/>
            <p:cNvSpPr/>
            <p:nvPr/>
          </p:nvSpPr>
          <p:spPr bwMode="auto">
            <a:xfrm>
              <a:off x="313516" y="5395046"/>
              <a:ext cx="11521725" cy="9351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Light"/>
                  <a:ea typeface="+mn-ea"/>
                  <a:cs typeface="+mn-cs"/>
                </a:rPr>
                <a:t>Retire/Retain: </a:t>
              </a:r>
            </a:p>
          </p:txBody>
        </p:sp>
        <p:sp>
          <p:nvSpPr>
            <p:cNvPr id="25" name="TextBox 24"/>
            <p:cNvSpPr txBox="1"/>
            <p:nvPr/>
          </p:nvSpPr>
          <p:spPr>
            <a:xfrm>
              <a:off x="2418184" y="5412572"/>
              <a:ext cx="9451049" cy="97754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discard completely or do not move. Some applications may not be used by anyone or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others may be simply impossible to move! </a:t>
              </a:r>
            </a:p>
          </p:txBody>
        </p:sp>
      </p:grpSp>
    </p:spTree>
    <p:extLst>
      <p:ext uri="{BB962C8B-B14F-4D97-AF65-F5344CB8AC3E}">
        <p14:creationId xmlns:p14="http://schemas.microsoft.com/office/powerpoint/2010/main" val="9574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271" y="20274"/>
            <a:ext cx="9163456" cy="790217"/>
          </a:xfrm>
          <a:solidFill>
            <a:schemeClr val="bg1">
              <a:alpha val="69000"/>
            </a:schemeClr>
          </a:solidFill>
        </p:spPr>
        <p:txBody>
          <a:bodyPr/>
          <a:lstStyle/>
          <a:p>
            <a:r>
              <a:rPr lang="en-US" dirty="0"/>
              <a:t>Best Workloads for Migrations</a:t>
            </a:r>
          </a:p>
        </p:txBody>
      </p:sp>
      <p:grpSp>
        <p:nvGrpSpPr>
          <p:cNvPr id="4" name="Group 3">
            <a:extLst>
              <a:ext uri="{FF2B5EF4-FFF2-40B4-BE49-F238E27FC236}">
                <a16:creationId xmlns:a16="http://schemas.microsoft.com/office/drawing/2014/main" id="{C518FF98-29CA-4679-9C7E-395C3AEF226F}"/>
              </a:ext>
            </a:extLst>
          </p:cNvPr>
          <p:cNvGrpSpPr/>
          <p:nvPr/>
        </p:nvGrpSpPr>
        <p:grpSpPr>
          <a:xfrm>
            <a:off x="365760" y="1176839"/>
            <a:ext cx="11378301" cy="5345575"/>
            <a:chOff x="-91440" y="1288599"/>
            <a:chExt cx="11378301" cy="5345575"/>
          </a:xfrm>
        </p:grpSpPr>
        <p:pic>
          <p:nvPicPr>
            <p:cNvPr id="19" name="Picture 18"/>
            <p:cNvPicPr>
              <a:picLocks noChangeAspect="1"/>
            </p:cNvPicPr>
            <p:nvPr/>
          </p:nvPicPr>
          <p:blipFill rotWithShape="1">
            <a:blip r:embed="rId3"/>
            <a:srcRect t="15951"/>
            <a:stretch/>
          </p:blipFill>
          <p:spPr>
            <a:xfrm>
              <a:off x="-91440" y="1288599"/>
              <a:ext cx="4460239" cy="5345575"/>
            </a:xfrm>
            <a:prstGeom prst="rect">
              <a:avLst/>
            </a:prstGeom>
          </p:spPr>
        </p:pic>
        <p:sp>
          <p:nvSpPr>
            <p:cNvPr id="3" name="Rectangle 2"/>
            <p:cNvSpPr/>
            <p:nvPr/>
          </p:nvSpPr>
          <p:spPr bwMode="auto">
            <a:xfrm>
              <a:off x="4368799" y="1288599"/>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Windows Infra Migration (VMs/Lift &amp; Shift)</a:t>
              </a:r>
            </a:p>
          </p:txBody>
        </p:sp>
        <p:sp>
          <p:nvSpPr>
            <p:cNvPr id="12" name="Rectangle 11"/>
            <p:cNvSpPr/>
            <p:nvPr/>
          </p:nvSpPr>
          <p:spPr bwMode="auto">
            <a:xfrm>
              <a:off x="4368799" y="2079197"/>
              <a:ext cx="6918062" cy="587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Databases</a:t>
              </a:r>
            </a:p>
          </p:txBody>
        </p:sp>
        <p:sp>
          <p:nvSpPr>
            <p:cNvPr id="13" name="Rectangle 12"/>
            <p:cNvSpPr/>
            <p:nvPr/>
          </p:nvSpPr>
          <p:spPr bwMode="auto">
            <a:xfrm>
              <a:off x="4368799" y="2875753"/>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RDS (Remote Desktop Services)</a:t>
              </a:r>
            </a:p>
          </p:txBody>
        </p:sp>
        <p:sp>
          <p:nvSpPr>
            <p:cNvPr id="14" name="Rectangle 13"/>
            <p:cNvSpPr/>
            <p:nvPr/>
          </p:nvSpPr>
          <p:spPr bwMode="auto">
            <a:xfrm>
              <a:off x="4368799" y="3669330"/>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Open Source Workloads (RHEL, CentOS) </a:t>
              </a:r>
            </a:p>
          </p:txBody>
        </p:sp>
        <p:sp>
          <p:nvSpPr>
            <p:cNvPr id="15" name="Rectangle 14"/>
            <p:cNvSpPr/>
            <p:nvPr/>
          </p:nvSpPr>
          <p:spPr bwMode="auto">
            <a:xfrm>
              <a:off x="4368799" y="4462909"/>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Microsoft Applications (SharePoint etc.)</a:t>
              </a:r>
            </a:p>
          </p:txBody>
        </p:sp>
        <p:sp>
          <p:nvSpPr>
            <p:cNvPr id="16" name="Rectangle 15"/>
            <p:cNvSpPr/>
            <p:nvPr/>
          </p:nvSpPr>
          <p:spPr bwMode="auto">
            <a:xfrm>
              <a:off x="4368799" y="5256486"/>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LOB Applications (</a:t>
              </a:r>
              <a:r>
                <a:rPr kumimoji="0" lang="en-US" sz="2745" b="0" i="0" u="none" strike="noStrike" kern="0" cap="none" spc="0" normalizeH="0" baseline="0" noProof="0" dirty="0" err="1">
                  <a:ln>
                    <a:noFill/>
                  </a:ln>
                  <a:solidFill>
                    <a:srgbClr val="FFFFFF"/>
                  </a:solidFill>
                  <a:effectLst/>
                  <a:uLnTx/>
                  <a:uFillTx/>
                  <a:latin typeface="Segoe UI Light"/>
                  <a:ea typeface="+mn-ea"/>
                  <a:cs typeface="+mn-cs"/>
                </a:rPr>
                <a:t>Sitecore</a:t>
              </a:r>
              <a:r>
                <a:rPr kumimoji="0" lang="en-US" sz="2745" b="0" i="0" u="none" strike="noStrike" kern="0" cap="none" spc="0" normalizeH="0" baseline="0" noProof="0" dirty="0">
                  <a:ln>
                    <a:noFill/>
                  </a:ln>
                  <a:solidFill>
                    <a:srgbClr val="FFFFFF"/>
                  </a:solidFill>
                  <a:effectLst/>
                  <a:uLnTx/>
                  <a:uFillTx/>
                  <a:latin typeface="Segoe UI Light"/>
                  <a:ea typeface="+mn-ea"/>
                  <a:cs typeface="+mn-cs"/>
                </a:rPr>
                <a:t>, NAV, SAP??)</a:t>
              </a:r>
            </a:p>
          </p:txBody>
        </p:sp>
        <p:sp>
          <p:nvSpPr>
            <p:cNvPr id="17" name="Rectangle 16"/>
            <p:cNvSpPr/>
            <p:nvPr/>
          </p:nvSpPr>
          <p:spPr bwMode="auto">
            <a:xfrm>
              <a:off x="4368799" y="6050063"/>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Web Applications </a:t>
              </a:r>
            </a:p>
          </p:txBody>
        </p:sp>
      </p:grpSp>
    </p:spTree>
    <p:extLst>
      <p:ext uri="{BB962C8B-B14F-4D97-AF65-F5344CB8AC3E}">
        <p14:creationId xmlns:p14="http://schemas.microsoft.com/office/powerpoint/2010/main" val="2156628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55840" cy="759971"/>
          </a:xfrm>
        </p:spPr>
        <p:txBody>
          <a:bodyPr/>
          <a:lstStyle/>
          <a:p>
            <a:r>
              <a:rPr lang="en-US" sz="3600" dirty="0"/>
              <a:t>Workloads Migrations Matrix</a:t>
            </a:r>
          </a:p>
        </p:txBody>
      </p:sp>
      <p:graphicFrame>
        <p:nvGraphicFramePr>
          <p:cNvPr id="4" name="Table 3"/>
          <p:cNvGraphicFramePr>
            <a:graphicFrameLocks noGrp="1"/>
          </p:cNvGraphicFramePr>
          <p:nvPr>
            <p:extLst/>
          </p:nvPr>
        </p:nvGraphicFramePr>
        <p:xfrm>
          <a:off x="437826" y="651419"/>
          <a:ext cx="11218014" cy="5868962"/>
        </p:xfrm>
        <a:graphic>
          <a:graphicData uri="http://schemas.openxmlformats.org/drawingml/2006/table">
            <a:tbl>
              <a:tblPr firstRow="1" bandRow="1">
                <a:tableStyleId>{5C22544A-7EE6-4342-B048-85BDC9FD1C3A}</a:tableStyleId>
              </a:tblPr>
              <a:tblGrid>
                <a:gridCol w="1869669">
                  <a:extLst>
                    <a:ext uri="{9D8B030D-6E8A-4147-A177-3AD203B41FA5}">
                      <a16:colId xmlns:a16="http://schemas.microsoft.com/office/drawing/2014/main" val="1503979474"/>
                    </a:ext>
                  </a:extLst>
                </a:gridCol>
                <a:gridCol w="1869669">
                  <a:extLst>
                    <a:ext uri="{9D8B030D-6E8A-4147-A177-3AD203B41FA5}">
                      <a16:colId xmlns:a16="http://schemas.microsoft.com/office/drawing/2014/main" val="603216146"/>
                    </a:ext>
                  </a:extLst>
                </a:gridCol>
                <a:gridCol w="1869669">
                  <a:extLst>
                    <a:ext uri="{9D8B030D-6E8A-4147-A177-3AD203B41FA5}">
                      <a16:colId xmlns:a16="http://schemas.microsoft.com/office/drawing/2014/main" val="3782408156"/>
                    </a:ext>
                  </a:extLst>
                </a:gridCol>
                <a:gridCol w="1869669">
                  <a:extLst>
                    <a:ext uri="{9D8B030D-6E8A-4147-A177-3AD203B41FA5}">
                      <a16:colId xmlns:a16="http://schemas.microsoft.com/office/drawing/2014/main" val="2763935469"/>
                    </a:ext>
                  </a:extLst>
                </a:gridCol>
                <a:gridCol w="1869669">
                  <a:extLst>
                    <a:ext uri="{9D8B030D-6E8A-4147-A177-3AD203B41FA5}">
                      <a16:colId xmlns:a16="http://schemas.microsoft.com/office/drawing/2014/main" val="2514832804"/>
                    </a:ext>
                  </a:extLst>
                </a:gridCol>
                <a:gridCol w="1869669">
                  <a:extLst>
                    <a:ext uri="{9D8B030D-6E8A-4147-A177-3AD203B41FA5}">
                      <a16:colId xmlns:a16="http://schemas.microsoft.com/office/drawing/2014/main" val="2240026247"/>
                    </a:ext>
                  </a:extLst>
                </a:gridCol>
              </a:tblGrid>
              <a:tr h="861696">
                <a:tc>
                  <a:txBody>
                    <a:bodyPr/>
                    <a:lstStyle/>
                    <a:p>
                      <a:r>
                        <a:rPr lang="en-US" b="1" dirty="0">
                          <a:solidFill>
                            <a:schemeClr val="tx1"/>
                          </a:solidFill>
                        </a:rPr>
                        <a:t>Migration Type</a:t>
                      </a:r>
                      <a:r>
                        <a:rPr lang="en-US" b="1" baseline="0" dirty="0">
                          <a:solidFill>
                            <a:schemeClr val="tx1"/>
                          </a:solidFill>
                        </a:rPr>
                        <a:t> </a:t>
                      </a:r>
                      <a:endParaRPr lang="en-US" b="1" dirty="0">
                        <a:solidFill>
                          <a:schemeClr val="tx1"/>
                        </a:solidFill>
                      </a:endParaRPr>
                    </a:p>
                  </a:txBody>
                  <a:tcPr>
                    <a:solidFill>
                      <a:srgbClr val="FFFF00"/>
                    </a:solidFill>
                  </a:tcPr>
                </a:tc>
                <a:tc>
                  <a:txBody>
                    <a:bodyPr/>
                    <a:lstStyle/>
                    <a:p>
                      <a:r>
                        <a:rPr lang="en-US" dirty="0" err="1"/>
                        <a:t>Rehost</a:t>
                      </a:r>
                      <a:r>
                        <a:rPr lang="en-US" baseline="0" dirty="0"/>
                        <a:t> (lift and shift</a:t>
                      </a:r>
                      <a:endParaRPr lang="en-US" dirty="0"/>
                    </a:p>
                  </a:txBody>
                  <a:tcPr/>
                </a:tc>
                <a:tc>
                  <a:txBody>
                    <a:bodyPr/>
                    <a:lstStyle/>
                    <a:p>
                      <a:r>
                        <a:rPr lang="en-US" dirty="0"/>
                        <a:t>Refactor</a:t>
                      </a:r>
                    </a:p>
                  </a:txBody>
                  <a:tcPr/>
                </a:tc>
                <a:tc>
                  <a:txBody>
                    <a:bodyPr/>
                    <a:lstStyle/>
                    <a:p>
                      <a:r>
                        <a:rPr lang="en-US" dirty="0"/>
                        <a:t>Revise</a:t>
                      </a:r>
                    </a:p>
                  </a:txBody>
                  <a:tcPr/>
                </a:tc>
                <a:tc>
                  <a:txBody>
                    <a:bodyPr/>
                    <a:lstStyle/>
                    <a:p>
                      <a:r>
                        <a:rPr lang="en-US" dirty="0"/>
                        <a:t>Rebuild</a:t>
                      </a:r>
                    </a:p>
                  </a:txBody>
                  <a:tcPr/>
                </a:tc>
                <a:tc>
                  <a:txBody>
                    <a:bodyPr/>
                    <a:lstStyle/>
                    <a:p>
                      <a:r>
                        <a:rPr lang="en-US" dirty="0"/>
                        <a:t>Replace</a:t>
                      </a:r>
                    </a:p>
                  </a:txBody>
                  <a:tcPr/>
                </a:tc>
                <a:extLst>
                  <a:ext uri="{0D108BD9-81ED-4DB2-BD59-A6C34878D82A}">
                    <a16:rowId xmlns:a16="http://schemas.microsoft.com/office/drawing/2014/main" val="92091617"/>
                  </a:ext>
                </a:extLst>
              </a:tr>
              <a:tr h="851725">
                <a:tc>
                  <a:txBody>
                    <a:bodyPr/>
                    <a:lstStyle/>
                    <a:p>
                      <a:r>
                        <a:rPr lang="en-US" b="1" dirty="0">
                          <a:solidFill>
                            <a:schemeClr val="tx1"/>
                          </a:solidFill>
                        </a:rPr>
                        <a:t>Complexity</a:t>
                      </a:r>
                    </a:p>
                  </a:txBody>
                  <a:tcPr>
                    <a:solidFill>
                      <a:srgbClr val="FFFF00"/>
                    </a:solidFill>
                  </a:tcPr>
                </a:tc>
                <a:tc>
                  <a:txBody>
                    <a:bodyPr/>
                    <a:lstStyle/>
                    <a:p>
                      <a:r>
                        <a:rPr lang="en-US" dirty="0"/>
                        <a:t>Moderate to Complex</a:t>
                      </a:r>
                    </a:p>
                  </a:txBody>
                  <a:tcPr/>
                </a:tc>
                <a:tc>
                  <a:txBody>
                    <a:bodyPr/>
                    <a:lstStyle/>
                    <a:p>
                      <a:r>
                        <a:rPr lang="en-US" dirty="0"/>
                        <a:t>Moderate to Complex</a:t>
                      </a:r>
                    </a:p>
                  </a:txBody>
                  <a:tcPr/>
                </a:tc>
                <a:tc>
                  <a:txBody>
                    <a:bodyPr/>
                    <a:lstStyle/>
                    <a:p>
                      <a:r>
                        <a:rPr lang="en-US" dirty="0"/>
                        <a:t>Moderate</a:t>
                      </a:r>
                      <a:r>
                        <a:rPr lang="en-US" baseline="0" dirty="0"/>
                        <a:t> to Complex</a:t>
                      </a:r>
                      <a:endParaRPr lang="en-US" dirty="0"/>
                    </a:p>
                  </a:txBody>
                  <a:tcPr/>
                </a:tc>
                <a:tc>
                  <a:txBody>
                    <a:bodyPr/>
                    <a:lstStyle/>
                    <a:p>
                      <a:r>
                        <a:rPr lang="en-US" dirty="0"/>
                        <a:t>Complex</a:t>
                      </a:r>
                    </a:p>
                  </a:txBody>
                  <a:tcPr/>
                </a:tc>
                <a:tc>
                  <a:txBody>
                    <a:bodyPr/>
                    <a:lstStyle/>
                    <a:p>
                      <a:r>
                        <a:rPr lang="en-US" dirty="0"/>
                        <a:t>Moderate</a:t>
                      </a:r>
                    </a:p>
                  </a:txBody>
                  <a:tcPr/>
                </a:tc>
                <a:extLst>
                  <a:ext uri="{0D108BD9-81ED-4DB2-BD59-A6C34878D82A}">
                    <a16:rowId xmlns:a16="http://schemas.microsoft.com/office/drawing/2014/main" val="786007914"/>
                  </a:ext>
                </a:extLst>
              </a:tr>
              <a:tr h="970257">
                <a:tc>
                  <a:txBody>
                    <a:bodyPr/>
                    <a:lstStyle/>
                    <a:p>
                      <a:r>
                        <a:rPr lang="en-US" b="1" dirty="0">
                          <a:solidFill>
                            <a:schemeClr val="tx1"/>
                          </a:solidFill>
                        </a:rPr>
                        <a:t>Example</a:t>
                      </a:r>
                      <a:r>
                        <a:rPr lang="en-US" b="1" baseline="0" dirty="0">
                          <a:solidFill>
                            <a:schemeClr val="tx1"/>
                          </a:solidFill>
                        </a:rPr>
                        <a:t> Workloads </a:t>
                      </a:r>
                      <a:endParaRPr lang="en-US" b="1" dirty="0">
                        <a:solidFill>
                          <a:schemeClr val="tx1"/>
                        </a:solidFill>
                      </a:endParaRPr>
                    </a:p>
                  </a:txBody>
                  <a:tcPr>
                    <a:solidFill>
                      <a:srgbClr val="FFFF00"/>
                    </a:solidFill>
                  </a:tcPr>
                </a:tc>
                <a:tc>
                  <a:txBody>
                    <a:bodyPr/>
                    <a:lstStyle/>
                    <a:p>
                      <a:r>
                        <a:rPr lang="en-US" dirty="0"/>
                        <a:t>RDS, Web Applications, Database</a:t>
                      </a:r>
                    </a:p>
                  </a:txBody>
                  <a:tcPr/>
                </a:tc>
                <a:tc>
                  <a:txBody>
                    <a:bodyPr/>
                    <a:lstStyle/>
                    <a:p>
                      <a:r>
                        <a:rPr lang="en-US" dirty="0"/>
                        <a:t>RDS,</a:t>
                      </a:r>
                      <a:r>
                        <a:rPr lang="en-US" baseline="0" dirty="0"/>
                        <a:t> Web Applications</a:t>
                      </a:r>
                      <a:endParaRPr lang="en-US" dirty="0"/>
                    </a:p>
                  </a:txBody>
                  <a:tcPr/>
                </a:tc>
                <a:tc>
                  <a:txBody>
                    <a:bodyPr/>
                    <a:lstStyle/>
                    <a:p>
                      <a:r>
                        <a:rPr lang="en-US" dirty="0"/>
                        <a:t>Legacy Applications,</a:t>
                      </a:r>
                      <a:r>
                        <a:rPr lang="en-US" baseline="0" dirty="0"/>
                        <a:t> Databases</a:t>
                      </a:r>
                      <a:endParaRPr lang="en-US" dirty="0"/>
                    </a:p>
                  </a:txBody>
                  <a:tcPr/>
                </a:tc>
                <a:tc>
                  <a:txBody>
                    <a:bodyPr/>
                    <a:lstStyle/>
                    <a:p>
                      <a:r>
                        <a:rPr lang="en-US" dirty="0"/>
                        <a:t>Legacy Applications</a:t>
                      </a:r>
                    </a:p>
                  </a:txBody>
                  <a:tcPr/>
                </a:tc>
                <a:tc>
                  <a:txBody>
                    <a:bodyPr/>
                    <a:lstStyle/>
                    <a:p>
                      <a:r>
                        <a:rPr lang="en-US" dirty="0"/>
                        <a:t>Legacy Applications</a:t>
                      </a:r>
                      <a:r>
                        <a:rPr lang="en-US" baseline="0" dirty="0"/>
                        <a:t> </a:t>
                      </a:r>
                      <a:endParaRPr lang="en-US" dirty="0"/>
                    </a:p>
                  </a:txBody>
                  <a:tcPr/>
                </a:tc>
                <a:extLst>
                  <a:ext uri="{0D108BD9-81ED-4DB2-BD59-A6C34878D82A}">
                    <a16:rowId xmlns:a16="http://schemas.microsoft.com/office/drawing/2014/main" val="1815212065"/>
                  </a:ext>
                </a:extLst>
              </a:tr>
              <a:tr h="846770">
                <a:tc>
                  <a:txBody>
                    <a:bodyPr/>
                    <a:lstStyle/>
                    <a:p>
                      <a:r>
                        <a:rPr lang="en-US" b="1" dirty="0">
                          <a:solidFill>
                            <a:schemeClr val="tx1"/>
                          </a:solidFill>
                        </a:rPr>
                        <a:t>Tooling Capabilities</a:t>
                      </a:r>
                      <a:r>
                        <a:rPr lang="en-US" b="1" baseline="0" dirty="0">
                          <a:solidFill>
                            <a:schemeClr val="tx1"/>
                          </a:solidFill>
                        </a:rPr>
                        <a:t> </a:t>
                      </a:r>
                      <a:endParaRPr lang="en-US" b="1" dirty="0">
                        <a:solidFill>
                          <a:schemeClr val="tx1"/>
                        </a:solidFill>
                      </a:endParaRPr>
                    </a:p>
                  </a:txBody>
                  <a:tcPr>
                    <a:solidFill>
                      <a:srgbClr val="FFFF00"/>
                    </a:solidFill>
                  </a:tcPr>
                </a:tc>
                <a:tc>
                  <a:txBody>
                    <a:bodyPr/>
                    <a:lstStyle/>
                    <a:p>
                      <a:r>
                        <a:rPr lang="en-US" dirty="0"/>
                        <a:t>Extensive</a:t>
                      </a:r>
                      <a:r>
                        <a:rPr lang="en-US" baseline="0" dirty="0"/>
                        <a:t> (First and 3</a:t>
                      </a:r>
                      <a:r>
                        <a:rPr lang="en-US" baseline="30000" dirty="0"/>
                        <a:t>rd</a:t>
                      </a:r>
                      <a:r>
                        <a:rPr lang="en-US" baseline="0" dirty="0"/>
                        <a:t> party) </a:t>
                      </a:r>
                      <a:endParaRPr lang="en-US" dirty="0"/>
                    </a:p>
                  </a:txBody>
                  <a:tcPr/>
                </a:tc>
                <a:tc>
                  <a:txBody>
                    <a:bodyPr/>
                    <a:lstStyle/>
                    <a:p>
                      <a:r>
                        <a:rPr lang="en-US" dirty="0"/>
                        <a:t>Several</a:t>
                      </a:r>
                      <a:r>
                        <a:rPr lang="en-US" baseline="0" dirty="0"/>
                        <a:t> (First and 3</a:t>
                      </a:r>
                      <a:r>
                        <a:rPr lang="en-US" baseline="30000" dirty="0"/>
                        <a:t>rd</a:t>
                      </a:r>
                      <a:r>
                        <a:rPr lang="en-US" baseline="0" dirty="0"/>
                        <a:t> party)</a:t>
                      </a:r>
                      <a:endParaRPr lang="en-US" dirty="0"/>
                    </a:p>
                  </a:txBody>
                  <a:tcPr/>
                </a:tc>
                <a:tc>
                  <a:txBody>
                    <a:bodyPr/>
                    <a:lstStyle/>
                    <a:p>
                      <a:r>
                        <a:rPr lang="en-US" dirty="0"/>
                        <a:t>Minimal</a:t>
                      </a:r>
                      <a:r>
                        <a:rPr lang="en-US" baseline="0" dirty="0"/>
                        <a:t> (First and 3</a:t>
                      </a:r>
                      <a:r>
                        <a:rPr lang="en-US" baseline="30000" dirty="0"/>
                        <a:t>rd</a:t>
                      </a:r>
                      <a:r>
                        <a:rPr lang="en-US" baseline="0" dirty="0"/>
                        <a:t> party)</a:t>
                      </a:r>
                      <a:endParaRPr lang="en-US" dirty="0"/>
                    </a:p>
                  </a:txBody>
                  <a:tcPr/>
                </a:tc>
                <a:tc>
                  <a:txBody>
                    <a:bodyPr/>
                    <a:lstStyle/>
                    <a:p>
                      <a:r>
                        <a:rPr lang="en-US" dirty="0"/>
                        <a:t>Extensive</a:t>
                      </a:r>
                      <a:r>
                        <a:rPr lang="en-US" baseline="0" dirty="0"/>
                        <a:t> (First and 3</a:t>
                      </a:r>
                      <a:r>
                        <a:rPr lang="en-US" baseline="30000" dirty="0"/>
                        <a:t>rd</a:t>
                      </a:r>
                      <a:r>
                        <a:rPr lang="en-US" baseline="0" dirty="0"/>
                        <a:t> party) </a:t>
                      </a:r>
                      <a:endParaRPr lang="en-US" dirty="0"/>
                    </a:p>
                  </a:txBody>
                  <a:tcPr/>
                </a:tc>
                <a:tc>
                  <a:txBody>
                    <a:bodyPr/>
                    <a:lstStyle/>
                    <a:p>
                      <a:r>
                        <a:rPr lang="en-US" dirty="0"/>
                        <a:t>NA</a:t>
                      </a:r>
                    </a:p>
                  </a:txBody>
                  <a:tcPr/>
                </a:tc>
                <a:extLst>
                  <a:ext uri="{0D108BD9-81ED-4DB2-BD59-A6C34878D82A}">
                    <a16:rowId xmlns:a16="http://schemas.microsoft.com/office/drawing/2014/main" val="4292492400"/>
                  </a:ext>
                </a:extLst>
              </a:tr>
              <a:tr h="925198">
                <a:tc>
                  <a:txBody>
                    <a:bodyPr/>
                    <a:lstStyle/>
                    <a:p>
                      <a:r>
                        <a:rPr lang="en-US" b="1" dirty="0">
                          <a:solidFill>
                            <a:schemeClr val="tx1"/>
                          </a:solidFill>
                        </a:rPr>
                        <a:t>Benefits</a:t>
                      </a:r>
                    </a:p>
                  </a:txBody>
                  <a:tcPr>
                    <a:solidFill>
                      <a:srgbClr val="FFFF00"/>
                    </a:solidFill>
                  </a:tcPr>
                </a:tc>
                <a:tc>
                  <a:txBody>
                    <a:bodyPr/>
                    <a:lstStyle/>
                    <a:p>
                      <a:r>
                        <a:rPr lang="en-US" dirty="0"/>
                        <a:t>Proven,</a:t>
                      </a:r>
                      <a:r>
                        <a:rPr lang="en-US" baseline="0" dirty="0"/>
                        <a:t> Quick and Container Support </a:t>
                      </a:r>
                      <a:endParaRPr lang="en-US" dirty="0"/>
                    </a:p>
                  </a:txBody>
                  <a:tcPr/>
                </a:tc>
                <a:tc>
                  <a:txBody>
                    <a:bodyPr/>
                    <a:lstStyle/>
                    <a:p>
                      <a:r>
                        <a:rPr lang="en-US" dirty="0"/>
                        <a:t>Semi-Optimized</a:t>
                      </a:r>
                      <a:r>
                        <a:rPr lang="en-US" baseline="0" dirty="0"/>
                        <a:t> and Container Support</a:t>
                      </a:r>
                      <a:endParaRPr lang="en-US" dirty="0"/>
                    </a:p>
                  </a:txBody>
                  <a:tcPr/>
                </a:tc>
                <a:tc>
                  <a:txBody>
                    <a:bodyPr/>
                    <a:lstStyle/>
                    <a:p>
                      <a:r>
                        <a:rPr lang="en-US" dirty="0"/>
                        <a:t>Optimized, Container Support and PaaS</a:t>
                      </a:r>
                      <a:r>
                        <a:rPr lang="en-US" baseline="0" dirty="0"/>
                        <a:t> enabled </a:t>
                      </a:r>
                      <a:endParaRPr lang="en-US" dirty="0"/>
                    </a:p>
                  </a:txBody>
                  <a:tcPr/>
                </a:tc>
                <a:tc>
                  <a:txBody>
                    <a:bodyPr/>
                    <a:lstStyle/>
                    <a:p>
                      <a:r>
                        <a:rPr lang="en-US" dirty="0"/>
                        <a:t>Fully Optimized, Containerized</a:t>
                      </a:r>
                      <a:r>
                        <a:rPr lang="en-US" baseline="0" dirty="0"/>
                        <a:t> and PaaS enabled</a:t>
                      </a:r>
                      <a:endParaRPr lang="en-US" dirty="0"/>
                    </a:p>
                  </a:txBody>
                  <a:tcPr/>
                </a:tc>
                <a:tc>
                  <a:txBody>
                    <a:bodyPr/>
                    <a:lstStyle/>
                    <a:p>
                      <a:r>
                        <a:rPr lang="en-US" dirty="0"/>
                        <a:t>State of the Art,</a:t>
                      </a:r>
                      <a:r>
                        <a:rPr lang="en-US" baseline="0" dirty="0"/>
                        <a:t> SaaS, HA, BCDR enabled. </a:t>
                      </a:r>
                      <a:endParaRPr lang="en-US" dirty="0"/>
                    </a:p>
                  </a:txBody>
                  <a:tcPr/>
                </a:tc>
                <a:extLst>
                  <a:ext uri="{0D108BD9-81ED-4DB2-BD59-A6C34878D82A}">
                    <a16:rowId xmlns:a16="http://schemas.microsoft.com/office/drawing/2014/main" val="3211270878"/>
                  </a:ext>
                </a:extLst>
              </a:tr>
              <a:tr h="1171130">
                <a:tc>
                  <a:txBody>
                    <a:bodyPr/>
                    <a:lstStyle/>
                    <a:p>
                      <a:r>
                        <a:rPr lang="en-US" b="1" dirty="0">
                          <a:solidFill>
                            <a:schemeClr val="tx1"/>
                          </a:solidFill>
                        </a:rPr>
                        <a:t>DevOps / Automation</a:t>
                      </a:r>
                      <a:r>
                        <a:rPr lang="en-US" b="1" baseline="0" dirty="0">
                          <a:solidFill>
                            <a:schemeClr val="tx1"/>
                          </a:solidFill>
                        </a:rPr>
                        <a:t> </a:t>
                      </a:r>
                      <a:endParaRPr lang="en-US" b="1" dirty="0">
                        <a:solidFill>
                          <a:schemeClr val="tx1"/>
                        </a:solidFill>
                      </a:endParaRPr>
                    </a:p>
                  </a:txBody>
                  <a:tcPr>
                    <a:solidFill>
                      <a:srgbClr val="FFFF00"/>
                    </a:solidFill>
                  </a:tcPr>
                </a:tc>
                <a:tc>
                  <a:txBody>
                    <a:bodyPr/>
                    <a:lstStyle/>
                    <a:p>
                      <a:r>
                        <a:rPr lang="en-US" dirty="0"/>
                        <a:t>Moderate</a:t>
                      </a:r>
                    </a:p>
                    <a:p>
                      <a:r>
                        <a:rPr lang="en-US" dirty="0"/>
                        <a:t>(Automation)</a:t>
                      </a:r>
                    </a:p>
                  </a:txBody>
                  <a:tcPr/>
                </a:tc>
                <a:tc>
                  <a:txBody>
                    <a:bodyPr/>
                    <a:lstStyle/>
                    <a:p>
                      <a:r>
                        <a:rPr lang="en-US" dirty="0"/>
                        <a:t>Moderate</a:t>
                      </a:r>
                    </a:p>
                    <a:p>
                      <a:r>
                        <a:rPr lang="en-US" dirty="0"/>
                        <a:t>(Automation, Continuous Delivery)</a:t>
                      </a:r>
                    </a:p>
                  </a:txBody>
                  <a:tcPr/>
                </a:tc>
                <a:tc>
                  <a:txBody>
                    <a:bodyPr/>
                    <a:lstStyle/>
                    <a:p>
                      <a:r>
                        <a:rPr lang="en-US" dirty="0"/>
                        <a:t>Moderate</a:t>
                      </a:r>
                      <a:r>
                        <a:rPr lang="en-US" baseline="0" dirty="0"/>
                        <a:t> (Automation, CI/CD) </a:t>
                      </a:r>
                      <a:endParaRPr lang="en-US" dirty="0"/>
                    </a:p>
                  </a:txBody>
                  <a:tcPr/>
                </a:tc>
                <a:tc>
                  <a:txBody>
                    <a:bodyPr/>
                    <a:lstStyle/>
                    <a:p>
                      <a:r>
                        <a:rPr lang="en-US" dirty="0"/>
                        <a:t>Maximum</a:t>
                      </a:r>
                      <a:r>
                        <a:rPr lang="en-US" baseline="0" dirty="0"/>
                        <a:t> (Automation, CI/CD) </a:t>
                      </a:r>
                      <a:endParaRPr lang="en-US" dirty="0"/>
                    </a:p>
                  </a:txBody>
                  <a:tcPr/>
                </a:tc>
                <a:tc>
                  <a:txBody>
                    <a:bodyPr/>
                    <a:lstStyle/>
                    <a:p>
                      <a:r>
                        <a:rPr lang="en-US" dirty="0"/>
                        <a:t>NA</a:t>
                      </a:r>
                    </a:p>
                  </a:txBody>
                  <a:tcPr/>
                </a:tc>
                <a:extLst>
                  <a:ext uri="{0D108BD9-81ED-4DB2-BD59-A6C34878D82A}">
                    <a16:rowId xmlns:a16="http://schemas.microsoft.com/office/drawing/2014/main" val="3410153172"/>
                  </a:ext>
                </a:extLst>
              </a:tr>
            </a:tbl>
          </a:graphicData>
        </a:graphic>
      </p:graphicFrame>
    </p:spTree>
    <p:extLst>
      <p:ext uri="{BB962C8B-B14F-4D97-AF65-F5344CB8AC3E}">
        <p14:creationId xmlns:p14="http://schemas.microsoft.com/office/powerpoint/2010/main" val="13318835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09454" y="2723860"/>
            <a:ext cx="6123709" cy="1325563"/>
          </a:xfrm>
        </p:spPr>
        <p:txBody>
          <a:bodyPr/>
          <a:lstStyle/>
          <a:p>
            <a:pPr algn="ctr"/>
            <a:r>
              <a:rPr lang="en-US" dirty="0"/>
              <a:t>Migration Timelines</a:t>
            </a:r>
          </a:p>
        </p:txBody>
      </p:sp>
    </p:spTree>
    <p:extLst>
      <p:ext uri="{BB962C8B-B14F-4D97-AF65-F5344CB8AC3E}">
        <p14:creationId xmlns:p14="http://schemas.microsoft.com/office/powerpoint/2010/main" val="33730413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8" name="think-cell Slide" r:id="rId5" imgW="306" imgH="306" progId="TCLayout.ActiveDocument.1">
                  <p:embed/>
                </p:oleObj>
              </mc:Choice>
              <mc:Fallback>
                <p:oleObj name="think-cell Slide" r:id="rId5" imgW="306" imgH="306"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C2FD583-4E08-4BA7-B44D-C39FC4246E76}"/>
              </a:ext>
            </a:extLst>
          </p:cNvPr>
          <p:cNvSpPr>
            <a:spLocks noGrp="1"/>
          </p:cNvSpPr>
          <p:nvPr>
            <p:ph type="title"/>
          </p:nvPr>
        </p:nvSpPr>
        <p:spPr>
          <a:xfrm>
            <a:off x="0" y="-32481"/>
            <a:ext cx="11655840" cy="899665"/>
          </a:xfrm>
        </p:spPr>
        <p:txBody>
          <a:bodyPr/>
          <a:lstStyle/>
          <a:p>
            <a:r>
              <a:rPr lang="en-US" sz="4000" dirty="0"/>
              <a:t>Migration Timelines </a:t>
            </a:r>
          </a:p>
        </p:txBody>
      </p:sp>
      <p:graphicFrame>
        <p:nvGraphicFramePr>
          <p:cNvPr id="11" name="Table 10">
            <a:extLst>
              <a:ext uri="{FF2B5EF4-FFF2-40B4-BE49-F238E27FC236}">
                <a16:creationId xmlns:a16="http://schemas.microsoft.com/office/drawing/2014/main" id="{98B73D0F-ABD1-41F9-AB96-BC5C905C8831}"/>
              </a:ext>
            </a:extLst>
          </p:cNvPr>
          <p:cNvGraphicFramePr>
            <a:graphicFrameLocks noGrp="1"/>
          </p:cNvGraphicFramePr>
          <p:nvPr>
            <p:extLst>
              <p:ext uri="{D42A27DB-BD31-4B8C-83A1-F6EECF244321}">
                <p14:modId xmlns:p14="http://schemas.microsoft.com/office/powerpoint/2010/main" val="3444227224"/>
              </p:ext>
            </p:extLst>
          </p:nvPr>
        </p:nvGraphicFramePr>
        <p:xfrm>
          <a:off x="310869" y="2438148"/>
          <a:ext cx="11278990" cy="2865120"/>
        </p:xfrm>
        <a:graphic>
          <a:graphicData uri="http://schemas.openxmlformats.org/drawingml/2006/table">
            <a:tbl>
              <a:tblPr firstRow="1" bandRow="1">
                <a:tableStyleId>{5C22544A-7EE6-4342-B048-85BDC9FD1C3A}</a:tableStyleId>
              </a:tblPr>
              <a:tblGrid>
                <a:gridCol w="2255798">
                  <a:extLst>
                    <a:ext uri="{9D8B030D-6E8A-4147-A177-3AD203B41FA5}">
                      <a16:colId xmlns:a16="http://schemas.microsoft.com/office/drawing/2014/main" val="2181309915"/>
                    </a:ext>
                  </a:extLst>
                </a:gridCol>
                <a:gridCol w="2255798">
                  <a:extLst>
                    <a:ext uri="{9D8B030D-6E8A-4147-A177-3AD203B41FA5}">
                      <a16:colId xmlns:a16="http://schemas.microsoft.com/office/drawing/2014/main" val="1617751965"/>
                    </a:ext>
                  </a:extLst>
                </a:gridCol>
                <a:gridCol w="2255798">
                  <a:extLst>
                    <a:ext uri="{9D8B030D-6E8A-4147-A177-3AD203B41FA5}">
                      <a16:colId xmlns:a16="http://schemas.microsoft.com/office/drawing/2014/main" val="801750109"/>
                    </a:ext>
                  </a:extLst>
                </a:gridCol>
                <a:gridCol w="2255798">
                  <a:extLst>
                    <a:ext uri="{9D8B030D-6E8A-4147-A177-3AD203B41FA5}">
                      <a16:colId xmlns:a16="http://schemas.microsoft.com/office/drawing/2014/main" val="493881472"/>
                    </a:ext>
                  </a:extLst>
                </a:gridCol>
                <a:gridCol w="2255798">
                  <a:extLst>
                    <a:ext uri="{9D8B030D-6E8A-4147-A177-3AD203B41FA5}">
                      <a16:colId xmlns:a16="http://schemas.microsoft.com/office/drawing/2014/main" val="2490795103"/>
                    </a:ext>
                  </a:extLst>
                </a:gridCol>
              </a:tblGrid>
              <a:tr h="370840">
                <a:tc>
                  <a:txBody>
                    <a:bodyPr/>
                    <a:lstStyle/>
                    <a:p>
                      <a:endParaRPr lang="en-US" sz="1400"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400" dirty="0"/>
                        <a:t>1</a:t>
                      </a:r>
                    </a:p>
                  </a:txBody>
                  <a:tcPr anchor="ctr">
                    <a:lnL w="6350" cap="flat" cmpd="sng" algn="ctr">
                      <a:solidFill>
                        <a:schemeClr val="tx2"/>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r>
                        <a:rPr lang="en-US" sz="1400" dirty="0"/>
                        <a:t>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r>
                        <a:rPr lang="en-US" sz="1400" dirty="0"/>
                        <a:t>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332271254"/>
                  </a:ext>
                </a:extLst>
              </a:tr>
              <a:tr h="370840">
                <a:tc rowSpan="3">
                  <a:txBody>
                    <a:bodyPr/>
                    <a:lstStyle/>
                    <a:p>
                      <a:r>
                        <a:rPr lang="en-US" sz="1400" b="1" dirty="0"/>
                        <a:t>Migration scope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400" dirty="0"/>
                        <a:t>Customers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17</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748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94886133"/>
                  </a:ext>
                </a:extLst>
              </a:tr>
              <a:tr h="370840">
                <a:tc vMerge="1">
                  <a:txBody>
                    <a:bodyPr/>
                    <a:lstStyle/>
                    <a:p>
                      <a:endParaRPr lang="en-US" sz="1400" dirty="0"/>
                    </a:p>
                  </a:txBody>
                  <a:tcPr/>
                </a:tc>
                <a:tc>
                  <a:txBody>
                    <a:bodyPr/>
                    <a:lstStyle/>
                    <a:p>
                      <a:r>
                        <a:rPr lang="en-US" sz="1400" dirty="0"/>
                        <a:t>Virtual Machines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374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95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903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212824"/>
                  </a:ext>
                </a:extLst>
              </a:tr>
              <a:tr h="370840">
                <a:tc vMerge="1">
                  <a:txBody>
                    <a:bodyPr/>
                    <a:lstStyle/>
                    <a:p>
                      <a:endParaRPr lang="en-US" sz="1400" b="1" dirty="0"/>
                    </a:p>
                  </a:txBody>
                  <a:tcPr anchor="ctr"/>
                </a:tc>
                <a:tc>
                  <a:txBody>
                    <a:bodyPr/>
                    <a:lstStyle/>
                    <a:p>
                      <a:r>
                        <a:rPr lang="en-US" sz="1400" dirty="0"/>
                        <a:t>Workloads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lang="en-US" sz="1200" dirty="0"/>
                        <a:t>Web hosting</a:t>
                      </a:r>
                    </a:p>
                    <a:p>
                      <a:pPr marL="0" indent="0" algn="ctr">
                        <a:buFont typeface="Arial" panose="020B0604020202020204" pitchFamily="34" charset="0"/>
                        <a:buNone/>
                      </a:pPr>
                      <a:r>
                        <a:rPr lang="en-US" sz="1200" dirty="0"/>
                        <a:t>SQL</a:t>
                      </a:r>
                    </a:p>
                    <a:p>
                      <a:pPr marL="0" indent="0" algn="ctr">
                        <a:buFont typeface="Arial" panose="020B0604020202020204" pitchFamily="34" charset="0"/>
                        <a:buNone/>
                      </a:pPr>
                      <a:r>
                        <a:rPr lang="en-US" sz="1200" dirty="0"/>
                        <a:t>Dynamics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Hosted Desktop</a:t>
                      </a:r>
                    </a:p>
                    <a:p>
                      <a:pPr algn="ctr"/>
                      <a:r>
                        <a:rPr lang="en-US" sz="1200" dirty="0"/>
                        <a:t>SQL</a:t>
                      </a:r>
                    </a:p>
                    <a:p>
                      <a:pPr algn="ctr"/>
                      <a:r>
                        <a:rPr lang="en-US" sz="1200" dirty="0"/>
                        <a:t>HEX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Web hosting</a:t>
                      </a:r>
                    </a:p>
                    <a:p>
                      <a:pPr algn="ctr"/>
                      <a:r>
                        <a:rPr lang="en-US" sz="1200" dirty="0"/>
                        <a:t>SQL</a:t>
                      </a:r>
                    </a:p>
                    <a:p>
                      <a:pPr algn="ctr"/>
                      <a:r>
                        <a:rPr lang="en-US" sz="1200" dirty="0"/>
                        <a:t>Open Source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93552919"/>
                  </a:ext>
                </a:extLst>
              </a:tr>
              <a:tr h="370840">
                <a:tc gridSpan="2">
                  <a:txBody>
                    <a:bodyPr/>
                    <a:lstStyle/>
                    <a:p>
                      <a:r>
                        <a:rPr lang="en-US" sz="1400" b="1" dirty="0"/>
                        <a:t>Hoster Migration Cost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sz="1400" dirty="0"/>
                    </a:p>
                  </a:txBody>
                  <a:tcPr/>
                </a:tc>
                <a:tc>
                  <a:txBody>
                    <a:bodyPr/>
                    <a:lstStyle/>
                    <a:p>
                      <a:pPr algn="ctr"/>
                      <a:r>
                        <a:rPr lang="en-US" sz="1200" dirty="0"/>
                        <a:t>$182k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$123k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$180k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16381761"/>
                  </a:ext>
                </a:extLst>
              </a:tr>
              <a:tr h="370840">
                <a:tc gridSpan="2">
                  <a:txBody>
                    <a:bodyPr/>
                    <a:lstStyle/>
                    <a:p>
                      <a:r>
                        <a:rPr lang="en-US" sz="1400" b="1" dirty="0"/>
                        <a:t>Monthly Run Rate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sz="1400" dirty="0"/>
                    </a:p>
                  </a:txBody>
                  <a:tcPr/>
                </a:tc>
                <a:tc>
                  <a:txBody>
                    <a:bodyPr/>
                    <a:lstStyle/>
                    <a:p>
                      <a:pPr algn="ctr"/>
                      <a:r>
                        <a:rPr lang="en-US" sz="1200" dirty="0"/>
                        <a:t>$90k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$20k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$48k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5553520"/>
                  </a:ext>
                </a:extLst>
              </a:tr>
              <a:tr h="370840">
                <a:tc gridSpan="2">
                  <a:txBody>
                    <a:bodyPr/>
                    <a:lstStyle/>
                    <a:p>
                      <a:r>
                        <a:rPr lang="en-US" sz="1400" b="1" dirty="0"/>
                        <a:t>Migration Duration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200" dirty="0"/>
                        <a:t>6 months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3 months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&lt; 2 months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63096004"/>
                  </a:ext>
                </a:extLst>
              </a:tr>
            </a:tbl>
          </a:graphicData>
        </a:graphic>
      </p:graphicFrame>
      <p:grpSp>
        <p:nvGrpSpPr>
          <p:cNvPr id="5" name="Group 4">
            <a:extLst>
              <a:ext uri="{FF2B5EF4-FFF2-40B4-BE49-F238E27FC236}">
                <a16:creationId xmlns:a16="http://schemas.microsoft.com/office/drawing/2014/main" id="{3078CEA0-04EF-4770-A33F-BB731D6DFD61}"/>
              </a:ext>
            </a:extLst>
          </p:cNvPr>
          <p:cNvGrpSpPr/>
          <p:nvPr/>
        </p:nvGrpSpPr>
        <p:grpSpPr>
          <a:xfrm>
            <a:off x="244890" y="809228"/>
            <a:ext cx="11410950" cy="1384416"/>
            <a:chOff x="457200" y="1228250"/>
            <a:chExt cx="11385543" cy="1505736"/>
          </a:xfrm>
        </p:grpSpPr>
        <p:sp>
          <p:nvSpPr>
            <p:cNvPr id="7" name="TextBox 6">
              <a:extLst>
                <a:ext uri="{FF2B5EF4-FFF2-40B4-BE49-F238E27FC236}">
                  <a16:creationId xmlns:a16="http://schemas.microsoft.com/office/drawing/2014/main" id="{A32B7F18-2994-44EF-BC66-C03A6154C006}"/>
                </a:ext>
              </a:extLst>
            </p:cNvPr>
            <p:cNvSpPr txBox="1"/>
            <p:nvPr/>
          </p:nvSpPr>
          <p:spPr>
            <a:xfrm>
              <a:off x="1369540" y="2181653"/>
              <a:ext cx="79188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~1 month</a:t>
              </a:r>
            </a:p>
          </p:txBody>
        </p:sp>
        <p:sp>
          <p:nvSpPr>
            <p:cNvPr id="61" name="TextBox 60">
              <a:extLst>
                <a:ext uri="{FF2B5EF4-FFF2-40B4-BE49-F238E27FC236}">
                  <a16:creationId xmlns:a16="http://schemas.microsoft.com/office/drawing/2014/main" id="{8D48707D-3643-4CDF-B429-F53ED8FBE421}"/>
                </a:ext>
              </a:extLst>
            </p:cNvPr>
            <p:cNvSpPr txBox="1"/>
            <p:nvPr/>
          </p:nvSpPr>
          <p:spPr>
            <a:xfrm>
              <a:off x="4106755" y="2181653"/>
              <a:ext cx="84157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~1 month </a:t>
              </a:r>
            </a:p>
          </p:txBody>
        </p:sp>
        <p:sp>
          <p:nvSpPr>
            <p:cNvPr id="69" name="TextBox 68">
              <a:extLst>
                <a:ext uri="{FF2B5EF4-FFF2-40B4-BE49-F238E27FC236}">
                  <a16:creationId xmlns:a16="http://schemas.microsoft.com/office/drawing/2014/main" id="{461D6FC2-ED0D-4B37-8179-916FA98CB89B}"/>
                </a:ext>
              </a:extLst>
            </p:cNvPr>
            <p:cNvSpPr txBox="1"/>
            <p:nvPr/>
          </p:nvSpPr>
          <p:spPr>
            <a:xfrm>
              <a:off x="6624650" y="2181653"/>
              <a:ext cx="2290389" cy="552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Depends on migration scope</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505050"/>
                  </a:solidFill>
                  <a:latin typeface="Segoe UI"/>
                </a:rPr>
                <a:t>2</a:t>
              </a:r>
              <a:r>
                <a:rPr kumimoji="0" lang="en-US" sz="1400" b="0" i="0" u="none" strike="noStrike" kern="1200" cap="none" spc="0" normalizeH="0" baseline="0" noProof="0" dirty="0">
                  <a:ln>
                    <a:noFill/>
                  </a:ln>
                  <a:solidFill>
                    <a:srgbClr val="505050"/>
                  </a:solidFill>
                  <a:effectLst/>
                  <a:uLnTx/>
                  <a:uFillTx/>
                  <a:latin typeface="Segoe UI"/>
                  <a:ea typeface="+mn-ea"/>
                  <a:cs typeface="+mn-cs"/>
                </a:rPr>
                <a:t>-4 months</a:t>
              </a:r>
            </a:p>
          </p:txBody>
        </p:sp>
        <p:sp>
          <p:nvSpPr>
            <p:cNvPr id="71" name="TextBox 70">
              <a:extLst>
                <a:ext uri="{FF2B5EF4-FFF2-40B4-BE49-F238E27FC236}">
                  <a16:creationId xmlns:a16="http://schemas.microsoft.com/office/drawing/2014/main" id="{CB0E989D-F5E1-4A83-BB8D-0AEF81DC2A3F}"/>
                </a:ext>
              </a:extLst>
            </p:cNvPr>
            <p:cNvSpPr txBox="1"/>
            <p:nvPr/>
          </p:nvSpPr>
          <p:spPr>
            <a:xfrm>
              <a:off x="10122490" y="2181653"/>
              <a:ext cx="69730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Ongoing</a:t>
              </a:r>
            </a:p>
          </p:txBody>
        </p:sp>
        <p:sp>
          <p:nvSpPr>
            <p:cNvPr id="21" name="TextBox 20">
              <a:extLst/>
            </p:cNvPr>
            <p:cNvSpPr txBox="1"/>
            <p:nvPr/>
          </p:nvSpPr>
          <p:spPr>
            <a:xfrm>
              <a:off x="5350874" y="1228250"/>
              <a:ext cx="159819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1" u="none" strike="noStrike" kern="1200" cap="none" spc="0" normalizeH="0" baseline="0" noProof="0" dirty="0">
                  <a:ln>
                    <a:noFill/>
                  </a:ln>
                  <a:solidFill>
                    <a:srgbClr val="505050"/>
                  </a:solidFill>
                  <a:effectLst/>
                  <a:uLnTx/>
                  <a:uFillTx/>
                  <a:latin typeface="Segoe UI"/>
                  <a:ea typeface="+mn-ea"/>
                  <a:cs typeface="+mn-cs"/>
                </a:rPr>
                <a:t>Go/No Go Decision</a:t>
              </a:r>
            </a:p>
          </p:txBody>
        </p:sp>
        <p:grpSp>
          <p:nvGrpSpPr>
            <p:cNvPr id="22" name="Group 21"/>
            <p:cNvGrpSpPr/>
            <p:nvPr/>
          </p:nvGrpSpPr>
          <p:grpSpPr>
            <a:xfrm>
              <a:off x="457200" y="1495198"/>
              <a:ext cx="2743200" cy="582283"/>
              <a:chOff x="457200" y="1495198"/>
              <a:chExt cx="2743200" cy="582283"/>
            </a:xfrm>
          </p:grpSpPr>
          <p:sp>
            <p:nvSpPr>
              <p:cNvPr id="23" name="Arrow: Pentagon 22">
                <a:extLst/>
              </p:cNvPr>
              <p:cNvSpPr/>
              <p:nvPr/>
            </p:nvSpPr>
            <p:spPr bwMode="auto">
              <a:xfrm>
                <a:off x="457200" y="1495198"/>
                <a:ext cx="2743200" cy="548640"/>
              </a:xfrm>
              <a:prstGeom prst="homePlate">
                <a:avLst>
                  <a:gd name="adj" fmla="val 197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Business Discovery</a:t>
                </a:r>
              </a:p>
            </p:txBody>
          </p:sp>
          <p:pic>
            <p:nvPicPr>
              <p:cNvPr id="24" name="Graphic 23" descr="Users">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12641" y="1495198"/>
                <a:ext cx="582283" cy="582283"/>
              </a:xfrm>
              <a:prstGeom prst="rect">
                <a:avLst/>
              </a:prstGeom>
            </p:spPr>
          </p:pic>
        </p:grpSp>
        <p:grpSp>
          <p:nvGrpSpPr>
            <p:cNvPr id="25" name="Group 24"/>
            <p:cNvGrpSpPr/>
            <p:nvPr/>
          </p:nvGrpSpPr>
          <p:grpSpPr>
            <a:xfrm>
              <a:off x="3155943" y="1495198"/>
              <a:ext cx="2743200" cy="548640"/>
              <a:chOff x="3216903" y="1495198"/>
              <a:chExt cx="2743200" cy="548640"/>
            </a:xfrm>
          </p:grpSpPr>
          <p:sp>
            <p:nvSpPr>
              <p:cNvPr id="26" name="Arrow: Chevron 25">
                <a:extLst/>
              </p:cNvPr>
              <p:cNvSpPr/>
              <p:nvPr/>
            </p:nvSpPr>
            <p:spPr bwMode="auto">
              <a:xfrm>
                <a:off x="3216903" y="1495198"/>
                <a:ext cx="2743200" cy="548640"/>
              </a:xfrm>
              <a:prstGeom prst="chevron">
                <a:avLst>
                  <a:gd name="adj" fmla="val 197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pitchFamily="34" charset="0"/>
                  </a:rPr>
                  <a:t>Migration Planning</a:t>
                </a:r>
              </a:p>
            </p:txBody>
          </p:sp>
          <p:pic>
            <p:nvPicPr>
              <p:cNvPr id="27" name="Graphic 26" descr="Monthly calendar">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5563" y="1528865"/>
                <a:ext cx="481306" cy="481306"/>
              </a:xfrm>
              <a:prstGeom prst="rect">
                <a:avLst/>
              </a:prstGeom>
            </p:spPr>
          </p:pic>
        </p:grpSp>
        <p:pic>
          <p:nvPicPr>
            <p:cNvPr id="28" name="Graphic 27" descr="Head with Gears">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76145" y="1518404"/>
              <a:ext cx="547652" cy="502229"/>
            </a:xfrm>
            <a:prstGeom prst="rect">
              <a:avLst/>
            </a:prstGeom>
          </p:spPr>
        </p:pic>
        <p:grpSp>
          <p:nvGrpSpPr>
            <p:cNvPr id="29" name="Group 28"/>
            <p:cNvGrpSpPr/>
            <p:nvPr/>
          </p:nvGrpSpPr>
          <p:grpSpPr>
            <a:xfrm>
              <a:off x="6400800" y="1495198"/>
              <a:ext cx="2743200" cy="548640"/>
              <a:chOff x="6403326" y="1495198"/>
              <a:chExt cx="2743200" cy="548640"/>
            </a:xfrm>
          </p:grpSpPr>
          <p:sp>
            <p:nvSpPr>
              <p:cNvPr id="30" name="Arrow: Chevron 29">
                <a:extLst/>
              </p:cNvPr>
              <p:cNvSpPr/>
              <p:nvPr/>
            </p:nvSpPr>
            <p:spPr bwMode="auto">
              <a:xfrm>
                <a:off x="6403326" y="1495198"/>
                <a:ext cx="2743200" cy="548640"/>
              </a:xfrm>
              <a:prstGeom prst="chevron">
                <a:avLst>
                  <a:gd name="adj" fmla="val 197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pitchFamily="34" charset="0"/>
                  </a:rPr>
                  <a:t>Migrations</a:t>
                </a:r>
              </a:p>
            </p:txBody>
          </p:sp>
          <p:pic>
            <p:nvPicPr>
              <p:cNvPr id="31" name="Graphic 30" descr="Box trolley">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5657" y="1535927"/>
                <a:ext cx="467182" cy="467182"/>
              </a:xfrm>
              <a:prstGeom prst="rect">
                <a:avLst/>
              </a:prstGeom>
            </p:spPr>
          </p:pic>
        </p:grpSp>
        <p:grpSp>
          <p:nvGrpSpPr>
            <p:cNvPr id="32" name="Group 31"/>
            <p:cNvGrpSpPr/>
            <p:nvPr/>
          </p:nvGrpSpPr>
          <p:grpSpPr>
            <a:xfrm>
              <a:off x="9099543" y="1495198"/>
              <a:ext cx="2743200" cy="548640"/>
              <a:chOff x="9147789" y="1495198"/>
              <a:chExt cx="2743200" cy="548640"/>
            </a:xfrm>
          </p:grpSpPr>
          <p:sp>
            <p:nvSpPr>
              <p:cNvPr id="33" name="Arrow: Chevron 32">
                <a:extLst/>
              </p:cNvPr>
              <p:cNvSpPr/>
              <p:nvPr/>
            </p:nvSpPr>
            <p:spPr bwMode="auto">
              <a:xfrm>
                <a:off x="9147789" y="1495198"/>
                <a:ext cx="2743200" cy="548640"/>
              </a:xfrm>
              <a:prstGeom prst="chevron">
                <a:avLst>
                  <a:gd name="adj" fmla="val 197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pitchFamily="34" charset="0"/>
                  </a:rPr>
                  <a:t>Post-migration</a:t>
                </a:r>
              </a:p>
            </p:txBody>
          </p:sp>
          <p:pic>
            <p:nvPicPr>
              <p:cNvPr id="34" name="Graphic 33" descr="Bullseye">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08408" y="1547580"/>
                <a:ext cx="443876" cy="443876"/>
              </a:xfrm>
              <a:prstGeom prst="rect">
                <a:avLst/>
              </a:prstGeom>
            </p:spPr>
          </p:pic>
        </p:grpSp>
      </p:grpSp>
      <p:sp>
        <p:nvSpPr>
          <p:cNvPr id="35" name="TextBox 34">
            <a:extLst/>
          </p:cNvPr>
          <p:cNvSpPr txBox="1"/>
          <p:nvPr/>
        </p:nvSpPr>
        <p:spPr>
          <a:xfrm>
            <a:off x="310869" y="2438148"/>
            <a:ext cx="4468615" cy="30480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1" u="none" strike="noStrike" kern="1200" cap="none" spc="0" normalizeH="0" baseline="0" noProof="0" dirty="0">
                <a:ln>
                  <a:noFill/>
                </a:ln>
                <a:solidFill>
                  <a:srgbClr val="505050"/>
                </a:solidFill>
                <a:effectLst/>
                <a:uLnTx/>
                <a:uFillTx/>
                <a:latin typeface="Segoe UI"/>
                <a:ea typeface="+mn-ea"/>
                <a:cs typeface="+mn-cs"/>
              </a:rPr>
              <a:t>Migration Examples (mileage may vary)</a:t>
            </a:r>
          </a:p>
        </p:txBody>
      </p:sp>
      <p:graphicFrame>
        <p:nvGraphicFramePr>
          <p:cNvPr id="8" name="Table 7">
            <a:extLst>
              <a:ext uri="{FF2B5EF4-FFF2-40B4-BE49-F238E27FC236}">
                <a16:creationId xmlns:a16="http://schemas.microsoft.com/office/drawing/2014/main" id="{42624E4E-43ED-435E-AA50-23945417E021}"/>
              </a:ext>
            </a:extLst>
          </p:cNvPr>
          <p:cNvGraphicFramePr>
            <a:graphicFrameLocks noGrp="1"/>
          </p:cNvGraphicFramePr>
          <p:nvPr/>
        </p:nvGraphicFramePr>
        <p:xfrm>
          <a:off x="2032000" y="719666"/>
          <a:ext cx="8128000" cy="370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16133618"/>
                    </a:ext>
                  </a:extLst>
                </a:gridCol>
                <a:gridCol w="4064000">
                  <a:extLst>
                    <a:ext uri="{9D8B030D-6E8A-4147-A177-3AD203B41FA5}">
                      <a16:colId xmlns:a16="http://schemas.microsoft.com/office/drawing/2014/main" val="1542754393"/>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3736921992"/>
                  </a:ext>
                </a:extLst>
              </a:tr>
            </a:tbl>
          </a:graphicData>
        </a:graphic>
      </p:graphicFrame>
      <p:graphicFrame>
        <p:nvGraphicFramePr>
          <p:cNvPr id="9" name="Table 8">
            <a:extLst>
              <a:ext uri="{FF2B5EF4-FFF2-40B4-BE49-F238E27FC236}">
                <a16:creationId xmlns:a16="http://schemas.microsoft.com/office/drawing/2014/main" id="{FE094580-F4E0-4132-A590-F188D51CFB7E}"/>
              </a:ext>
            </a:extLst>
          </p:cNvPr>
          <p:cNvGraphicFramePr>
            <a:graphicFrameLocks noGrp="1"/>
          </p:cNvGraphicFramePr>
          <p:nvPr>
            <p:extLst>
              <p:ext uri="{D42A27DB-BD31-4B8C-83A1-F6EECF244321}">
                <p14:modId xmlns:p14="http://schemas.microsoft.com/office/powerpoint/2010/main" val="922221685"/>
              </p:ext>
            </p:extLst>
          </p:nvPr>
        </p:nvGraphicFramePr>
        <p:xfrm>
          <a:off x="310869" y="5659120"/>
          <a:ext cx="11278990" cy="1066800"/>
        </p:xfrm>
        <a:graphic>
          <a:graphicData uri="http://schemas.openxmlformats.org/drawingml/2006/table">
            <a:tbl>
              <a:tblPr firstRow="1" bandRow="1">
                <a:tableStyleId>{5C22544A-7EE6-4342-B048-85BDC9FD1C3A}</a:tableStyleId>
              </a:tblPr>
              <a:tblGrid>
                <a:gridCol w="5639495">
                  <a:extLst>
                    <a:ext uri="{9D8B030D-6E8A-4147-A177-3AD203B41FA5}">
                      <a16:colId xmlns:a16="http://schemas.microsoft.com/office/drawing/2014/main" val="861019186"/>
                    </a:ext>
                  </a:extLst>
                </a:gridCol>
                <a:gridCol w="5639495">
                  <a:extLst>
                    <a:ext uri="{9D8B030D-6E8A-4147-A177-3AD203B41FA5}">
                      <a16:colId xmlns:a16="http://schemas.microsoft.com/office/drawing/2014/main" val="3936581861"/>
                    </a:ext>
                  </a:extLst>
                </a:gridCol>
              </a:tblGrid>
              <a:tr h="1066800">
                <a:tc>
                  <a:txBody>
                    <a:bodyPr/>
                    <a:lstStyle/>
                    <a:p>
                      <a:r>
                        <a:rPr lang="en-US" dirty="0"/>
                        <a:t>Hosting Partners Capability: </a:t>
                      </a:r>
                    </a:p>
                    <a:p>
                      <a:r>
                        <a:rPr lang="en-US" b="0" dirty="0"/>
                        <a:t>Some Hosters have in-house migration capabilities and can expedite the process</a:t>
                      </a:r>
                    </a:p>
                  </a:txBody>
                  <a:tcPr/>
                </a:tc>
                <a:tc>
                  <a:txBody>
                    <a:bodyPr/>
                    <a:lstStyle/>
                    <a:p>
                      <a:r>
                        <a:rPr lang="en-US" dirty="0"/>
                        <a:t>Migration SI Partners: </a:t>
                      </a:r>
                    </a:p>
                    <a:p>
                      <a:r>
                        <a:rPr lang="en-US" b="0" dirty="0"/>
                        <a:t>SI Partner has to be brought in to do the actual migrations. </a:t>
                      </a:r>
                    </a:p>
                  </a:txBody>
                  <a:tcPr/>
                </a:tc>
                <a:extLst>
                  <a:ext uri="{0D108BD9-81ED-4DB2-BD59-A6C34878D82A}">
                    <a16:rowId xmlns:a16="http://schemas.microsoft.com/office/drawing/2014/main" val="335243718"/>
                  </a:ext>
                </a:extLst>
              </a:tr>
            </a:tbl>
          </a:graphicData>
        </a:graphic>
      </p:graphicFrame>
    </p:spTree>
    <p:extLst>
      <p:ext uri="{BB962C8B-B14F-4D97-AF65-F5344CB8AC3E}">
        <p14:creationId xmlns:p14="http://schemas.microsoft.com/office/powerpoint/2010/main" val="1560315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4164736" y="1702462"/>
            <a:ext cx="4269579" cy="4494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7" name="Rectangle 26"/>
          <p:cNvSpPr/>
          <p:nvPr/>
        </p:nvSpPr>
        <p:spPr bwMode="auto">
          <a:xfrm>
            <a:off x="9211780" y="1702462"/>
            <a:ext cx="2734500" cy="4494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 name="Rectangle 7"/>
          <p:cNvSpPr/>
          <p:nvPr/>
        </p:nvSpPr>
        <p:spPr bwMode="auto">
          <a:xfrm>
            <a:off x="595265" y="1702462"/>
            <a:ext cx="2748436" cy="4494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Title 12"/>
          <p:cNvSpPr>
            <a:spLocks noGrp="1"/>
          </p:cNvSpPr>
          <p:nvPr>
            <p:ph type="title"/>
          </p:nvPr>
        </p:nvSpPr>
        <p:spPr>
          <a:xfrm>
            <a:off x="0" y="43447"/>
            <a:ext cx="10515600" cy="666376"/>
          </a:xfrm>
        </p:spPr>
        <p:txBody>
          <a:bodyPr/>
          <a:lstStyle/>
          <a:p>
            <a:r>
              <a:rPr lang="en-US" dirty="0"/>
              <a:t>Project Plan</a:t>
            </a:r>
          </a:p>
        </p:txBody>
      </p:sp>
      <p:cxnSp>
        <p:nvCxnSpPr>
          <p:cNvPr id="7" name="Straight Connector 6"/>
          <p:cNvCxnSpPr>
            <a:cxnSpLocks/>
          </p:cNvCxnSpPr>
          <p:nvPr/>
        </p:nvCxnSpPr>
        <p:spPr>
          <a:xfrm>
            <a:off x="377177" y="-275921"/>
            <a:ext cx="2966524"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Oval 2"/>
          <p:cNvSpPr/>
          <p:nvPr/>
        </p:nvSpPr>
        <p:spPr bwMode="auto">
          <a:xfrm>
            <a:off x="195104" y="1187441"/>
            <a:ext cx="964498" cy="964498"/>
          </a:xfrm>
          <a:prstGeom prst="ellipse">
            <a:avLst/>
          </a:prstGeom>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rPr>
              <a:t>Phase</a:t>
            </a:r>
          </a:p>
          <a:p>
            <a:pPr algn="ctr" defTabSz="932472" fontAlgn="base">
              <a:lnSpc>
                <a:spcPct val="90000"/>
              </a:lnSpc>
              <a:spcBef>
                <a:spcPct val="0"/>
              </a:spcBef>
              <a:spcAft>
                <a:spcPct val="0"/>
              </a:spcAft>
            </a:pPr>
            <a:r>
              <a:rPr lang="en-US" sz="3200">
                <a:gradFill>
                  <a:gsLst>
                    <a:gs pos="0">
                      <a:srgbClr val="FFFFFF"/>
                    </a:gs>
                    <a:gs pos="100000">
                      <a:srgbClr val="FFFFFF"/>
                    </a:gs>
                  </a:gsLst>
                  <a:lin ang="5400000" scaled="0"/>
                </a:gradFill>
                <a:latin typeface="+mj-lt"/>
              </a:rPr>
              <a:t>1</a:t>
            </a:r>
          </a:p>
        </p:txBody>
      </p:sp>
      <p:cxnSp>
        <p:nvCxnSpPr>
          <p:cNvPr id="14" name="Straight Connector 13"/>
          <p:cNvCxnSpPr>
            <a:cxnSpLocks/>
          </p:cNvCxnSpPr>
          <p:nvPr/>
        </p:nvCxnSpPr>
        <p:spPr>
          <a:xfrm>
            <a:off x="3761821" y="-275921"/>
            <a:ext cx="4672495"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8797846" y="-275921"/>
            <a:ext cx="2966524"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39281" y="1241635"/>
            <a:ext cx="2702714"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solidFill>
                  <a:schemeClr val="accent2"/>
                </a:solidFill>
                <a:latin typeface="Segoe Semibold" panose="020B0702040504020203" pitchFamily="34" charset="0"/>
              </a:defRPr>
            </a:lvl1pPr>
          </a:lstStyle>
          <a:p>
            <a:r>
              <a:rPr lang="en-US" dirty="0">
                <a:solidFill>
                  <a:srgbClr val="0070C0"/>
                </a:solidFill>
              </a:rPr>
              <a:t>Preparation</a:t>
            </a:r>
          </a:p>
        </p:txBody>
      </p:sp>
      <p:sp>
        <p:nvSpPr>
          <p:cNvPr id="19" name="TextBox 18"/>
          <p:cNvSpPr txBox="1"/>
          <p:nvPr/>
        </p:nvSpPr>
        <p:spPr>
          <a:xfrm>
            <a:off x="1102983" y="1640467"/>
            <a:ext cx="2213261" cy="489365"/>
          </a:xfrm>
          <a:prstGeom prst="rect">
            <a:avLst/>
          </a:prstGeom>
          <a:noFill/>
        </p:spPr>
        <p:txBody>
          <a:bodyPr wrap="square" lIns="182880" tIns="146304" rIns="182880" bIns="146304" rtlCol="0" anchor="ctr">
            <a:spAutoFit/>
          </a:bodyPr>
          <a:lstStyle/>
          <a:p>
            <a:pPr>
              <a:lnSpc>
                <a:spcPct val="90000"/>
              </a:lnSpc>
              <a:spcAft>
                <a:spcPts val="600"/>
              </a:spcAft>
            </a:pPr>
            <a:r>
              <a:rPr lang="en-US" sz="1400" dirty="0">
                <a:solidFill>
                  <a:srgbClr val="0070C0"/>
                </a:solidFill>
              </a:rPr>
              <a:t>10-20 days</a:t>
            </a:r>
          </a:p>
        </p:txBody>
      </p:sp>
      <p:sp>
        <p:nvSpPr>
          <p:cNvPr id="20" name="Oval 19"/>
          <p:cNvSpPr/>
          <p:nvPr/>
        </p:nvSpPr>
        <p:spPr bwMode="auto">
          <a:xfrm>
            <a:off x="3675283" y="1187441"/>
            <a:ext cx="964498" cy="964498"/>
          </a:xfrm>
          <a:prstGeom prst="ellipse">
            <a:avLst/>
          </a:prstGeom>
          <a:solidFill>
            <a:schemeClr val="accent2"/>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rPr>
              <a:t>Phase</a:t>
            </a:r>
          </a:p>
          <a:p>
            <a:pPr algn="ctr" defTabSz="932472" fontAlgn="base">
              <a:lnSpc>
                <a:spcPct val="90000"/>
              </a:lnSpc>
              <a:spcBef>
                <a:spcPct val="0"/>
              </a:spcBef>
              <a:spcAft>
                <a:spcPct val="0"/>
              </a:spcAft>
            </a:pPr>
            <a:r>
              <a:rPr lang="en-US" sz="3200">
                <a:gradFill>
                  <a:gsLst>
                    <a:gs pos="0">
                      <a:srgbClr val="FFFFFF"/>
                    </a:gs>
                    <a:gs pos="100000">
                      <a:srgbClr val="FFFFFF"/>
                    </a:gs>
                  </a:gsLst>
                  <a:lin ang="5400000" scaled="0"/>
                </a:gradFill>
                <a:latin typeface="+mj-lt"/>
              </a:rPr>
              <a:t>2</a:t>
            </a:r>
          </a:p>
        </p:txBody>
      </p:sp>
      <p:sp>
        <p:nvSpPr>
          <p:cNvPr id="21" name="TextBox 20"/>
          <p:cNvSpPr txBox="1"/>
          <p:nvPr/>
        </p:nvSpPr>
        <p:spPr>
          <a:xfrm>
            <a:off x="4539286" y="1281723"/>
            <a:ext cx="270271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accent2"/>
                </a:solidFill>
                <a:latin typeface="Segoe Semibold" panose="020B0702040504020203" pitchFamily="34" charset="0"/>
              </a:rPr>
              <a:t>Assessments/Scoring</a:t>
            </a:r>
          </a:p>
        </p:txBody>
      </p:sp>
      <p:sp>
        <p:nvSpPr>
          <p:cNvPr id="22" name="TextBox 21"/>
          <p:cNvSpPr txBox="1"/>
          <p:nvPr/>
        </p:nvSpPr>
        <p:spPr>
          <a:xfrm>
            <a:off x="4539286" y="1626149"/>
            <a:ext cx="2213261" cy="489365"/>
          </a:xfrm>
          <a:prstGeom prst="rect">
            <a:avLst/>
          </a:prstGeom>
          <a:noFill/>
        </p:spPr>
        <p:txBody>
          <a:bodyPr wrap="square" lIns="182880" tIns="146304" rIns="182880" bIns="146304" rtlCol="0" anchor="ctr">
            <a:spAutoFit/>
          </a:bodyPr>
          <a:lstStyle/>
          <a:p>
            <a:pPr>
              <a:lnSpc>
                <a:spcPct val="90000"/>
              </a:lnSpc>
              <a:spcAft>
                <a:spcPts val="600"/>
              </a:spcAft>
            </a:pPr>
            <a:r>
              <a:rPr lang="en-US" sz="1400" dirty="0">
                <a:solidFill>
                  <a:schemeClr val="accent2"/>
                </a:solidFill>
              </a:rPr>
              <a:t>20-50 days</a:t>
            </a:r>
          </a:p>
        </p:txBody>
      </p:sp>
      <p:sp>
        <p:nvSpPr>
          <p:cNvPr id="23" name="Oval 22"/>
          <p:cNvSpPr/>
          <p:nvPr/>
        </p:nvSpPr>
        <p:spPr bwMode="auto">
          <a:xfrm>
            <a:off x="8738602" y="1187441"/>
            <a:ext cx="964498" cy="964498"/>
          </a:xfrm>
          <a:prstGeom prst="ellipse">
            <a:avLst/>
          </a:prstGeom>
          <a:solidFill>
            <a:schemeClr val="accent5"/>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rPr>
              <a:t>Phase</a:t>
            </a:r>
          </a:p>
          <a:p>
            <a:pPr algn="ctr" defTabSz="932472" fontAlgn="base">
              <a:lnSpc>
                <a:spcPct val="90000"/>
              </a:lnSpc>
              <a:spcBef>
                <a:spcPct val="0"/>
              </a:spcBef>
              <a:spcAft>
                <a:spcPct val="0"/>
              </a:spcAft>
            </a:pPr>
            <a:r>
              <a:rPr lang="en-US" sz="3200">
                <a:gradFill>
                  <a:gsLst>
                    <a:gs pos="0">
                      <a:srgbClr val="FFFFFF"/>
                    </a:gs>
                    <a:gs pos="100000">
                      <a:srgbClr val="FFFFFF"/>
                    </a:gs>
                  </a:gsLst>
                  <a:lin ang="5400000" scaled="0"/>
                </a:gradFill>
                <a:latin typeface="+mj-lt"/>
              </a:rPr>
              <a:t>3</a:t>
            </a:r>
          </a:p>
        </p:txBody>
      </p:sp>
      <p:sp>
        <p:nvSpPr>
          <p:cNvPr id="24" name="TextBox 23"/>
          <p:cNvSpPr txBox="1"/>
          <p:nvPr/>
        </p:nvSpPr>
        <p:spPr>
          <a:xfrm>
            <a:off x="9602605" y="1281723"/>
            <a:ext cx="2702714" cy="489365"/>
          </a:xfrm>
          <a:prstGeom prst="rect">
            <a:avLst/>
          </a:prstGeom>
          <a:noFill/>
        </p:spPr>
        <p:txBody>
          <a:bodyPr wrap="square" lIns="182880" tIns="146304" rIns="182880" bIns="146304" rtlCol="0">
            <a:spAutoFit/>
          </a:bodyPr>
          <a:lstStyle/>
          <a:p>
            <a:pPr>
              <a:lnSpc>
                <a:spcPct val="90000"/>
              </a:lnSpc>
              <a:spcAft>
                <a:spcPts val="600"/>
              </a:spcAft>
            </a:pPr>
            <a:r>
              <a:rPr lang="en-US" sz="1400">
                <a:solidFill>
                  <a:schemeClr val="accent5"/>
                </a:solidFill>
                <a:latin typeface="Segoe Semibold" panose="020B0702040504020203" pitchFamily="34" charset="0"/>
              </a:rPr>
              <a:t>Migration</a:t>
            </a:r>
          </a:p>
        </p:txBody>
      </p:sp>
      <p:sp>
        <p:nvSpPr>
          <p:cNvPr id="25" name="TextBox 24"/>
          <p:cNvSpPr txBox="1"/>
          <p:nvPr/>
        </p:nvSpPr>
        <p:spPr>
          <a:xfrm>
            <a:off x="9602605" y="1626149"/>
            <a:ext cx="2213261" cy="489365"/>
          </a:xfrm>
          <a:prstGeom prst="rect">
            <a:avLst/>
          </a:prstGeom>
          <a:noFill/>
        </p:spPr>
        <p:txBody>
          <a:bodyPr wrap="square" lIns="182880" tIns="146304" rIns="182880" bIns="146304" rtlCol="0" anchor="ctr">
            <a:spAutoFit/>
          </a:bodyPr>
          <a:lstStyle/>
          <a:p>
            <a:pPr>
              <a:lnSpc>
                <a:spcPct val="90000"/>
              </a:lnSpc>
              <a:spcAft>
                <a:spcPts val="600"/>
              </a:spcAft>
            </a:pPr>
            <a:r>
              <a:rPr lang="en-US" sz="1400" dirty="0">
                <a:solidFill>
                  <a:schemeClr val="accent5"/>
                </a:solidFill>
              </a:rPr>
              <a:t>30-60 days</a:t>
            </a:r>
          </a:p>
        </p:txBody>
      </p:sp>
      <p:graphicFrame>
        <p:nvGraphicFramePr>
          <p:cNvPr id="9" name="Table 8">
            <a:extLst>
              <a:ext uri="{FF2B5EF4-FFF2-40B4-BE49-F238E27FC236}">
                <a16:creationId xmlns:a16="http://schemas.microsoft.com/office/drawing/2014/main" id="{DD444841-55CC-4185-9B16-CC9EA851B18F}"/>
              </a:ext>
            </a:extLst>
          </p:cNvPr>
          <p:cNvGraphicFramePr>
            <a:graphicFrameLocks noGrp="1"/>
          </p:cNvGraphicFramePr>
          <p:nvPr>
            <p:extLst>
              <p:ext uri="{D42A27DB-BD31-4B8C-83A1-F6EECF244321}">
                <p14:modId xmlns:p14="http://schemas.microsoft.com/office/powerpoint/2010/main" val="630081936"/>
              </p:ext>
            </p:extLst>
          </p:nvPr>
        </p:nvGraphicFramePr>
        <p:xfrm>
          <a:off x="6044836" y="2241316"/>
          <a:ext cx="2616698" cy="4542409"/>
        </p:xfrm>
        <a:graphic>
          <a:graphicData uri="http://schemas.openxmlformats.org/drawingml/2006/table">
            <a:tbl>
              <a:tblPr/>
              <a:tblGrid>
                <a:gridCol w="2144512">
                  <a:extLst>
                    <a:ext uri="{9D8B030D-6E8A-4147-A177-3AD203B41FA5}">
                      <a16:colId xmlns:a16="http://schemas.microsoft.com/office/drawing/2014/main" val="4261174351"/>
                    </a:ext>
                  </a:extLst>
                </a:gridCol>
                <a:gridCol w="472186">
                  <a:extLst>
                    <a:ext uri="{9D8B030D-6E8A-4147-A177-3AD203B41FA5}">
                      <a16:colId xmlns:a16="http://schemas.microsoft.com/office/drawing/2014/main" val="955849218"/>
                    </a:ext>
                  </a:extLst>
                </a:gridCol>
              </a:tblGrid>
              <a:tr h="200607">
                <a:tc>
                  <a:txBody>
                    <a:bodyPr/>
                    <a:lstStyle/>
                    <a:p>
                      <a:pPr algn="l" fontAlgn="b"/>
                      <a:r>
                        <a:rPr lang="en-US" sz="1000" b="1" i="0" u="none" strike="noStrike">
                          <a:solidFill>
                            <a:srgbClr val="000000"/>
                          </a:solidFill>
                          <a:effectLst/>
                          <a:latin typeface="Calibri" panose="020F0502020204030204" pitchFamily="34" charset="0"/>
                        </a:rPr>
                        <a:t>Migration Strategy Planning</a:t>
                      </a:r>
                    </a:p>
                  </a:txBody>
                  <a:tcPr marL="3888" marR="3888" marT="3888"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30 days</a:t>
                      </a:r>
                    </a:p>
                  </a:txBody>
                  <a:tcPr marL="3888" marR="3888" marT="3888" marB="0" anchor="b">
                    <a:lnL>
                      <a:noFill/>
                    </a:lnL>
                    <a:lnR>
                      <a:noFill/>
                    </a:lnR>
                    <a:lnT>
                      <a:noFill/>
                    </a:lnT>
                    <a:lnB>
                      <a:noFill/>
                    </a:lnB>
                  </a:tcPr>
                </a:tc>
                <a:extLst>
                  <a:ext uri="{0D108BD9-81ED-4DB2-BD59-A6C34878D82A}">
                    <a16:rowId xmlns:a16="http://schemas.microsoft.com/office/drawing/2014/main" val="3510478817"/>
                  </a:ext>
                </a:extLst>
              </a:tr>
              <a:tr h="200607">
                <a:tc>
                  <a:txBody>
                    <a:bodyPr/>
                    <a:lstStyle/>
                    <a:p>
                      <a:pPr algn="l" fontAlgn="b"/>
                      <a:r>
                        <a:rPr lang="en-US" sz="1000" b="0" i="0" u="none" strike="noStrike" dirty="0">
                          <a:solidFill>
                            <a:srgbClr val="000000"/>
                          </a:solidFill>
                          <a:effectLst/>
                          <a:latin typeface="Calibri" panose="020F0502020204030204" pitchFamily="34" charset="0"/>
                        </a:rPr>
                        <a:t>Tools Selection/Analysis</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3 days</a:t>
                      </a:r>
                    </a:p>
                  </a:txBody>
                  <a:tcPr marL="3888" marR="3888" marT="3888" marB="0" anchor="b">
                    <a:lnL>
                      <a:noFill/>
                    </a:lnL>
                    <a:lnR>
                      <a:noFill/>
                    </a:lnR>
                    <a:lnT>
                      <a:noFill/>
                    </a:lnT>
                    <a:lnB>
                      <a:noFill/>
                    </a:lnB>
                  </a:tcPr>
                </a:tc>
                <a:extLst>
                  <a:ext uri="{0D108BD9-81ED-4DB2-BD59-A6C34878D82A}">
                    <a16:rowId xmlns:a16="http://schemas.microsoft.com/office/drawing/2014/main" val="647297820"/>
                  </a:ext>
                </a:extLst>
              </a:tr>
              <a:tr h="200607">
                <a:tc>
                  <a:txBody>
                    <a:bodyPr/>
                    <a:lstStyle/>
                    <a:p>
                      <a:pPr algn="l" fontAlgn="b"/>
                      <a:r>
                        <a:rPr lang="en-US" sz="1000" b="0" i="0" u="none" strike="noStrike">
                          <a:solidFill>
                            <a:srgbClr val="000000"/>
                          </a:solidFill>
                          <a:effectLst/>
                          <a:latin typeface="Calibri" panose="020F0502020204030204" pitchFamily="34" charset="0"/>
                        </a:rPr>
                        <a:t>Replication/Capacity Planning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1350460191"/>
                  </a:ext>
                </a:extLst>
              </a:tr>
              <a:tr h="200607">
                <a:tc>
                  <a:txBody>
                    <a:bodyPr/>
                    <a:lstStyle/>
                    <a:p>
                      <a:pPr algn="l" fontAlgn="b"/>
                      <a:r>
                        <a:rPr lang="en-US" sz="1000" b="0" i="0" u="none" strike="noStrike" dirty="0">
                          <a:solidFill>
                            <a:srgbClr val="000000"/>
                          </a:solidFill>
                          <a:effectLst/>
                          <a:latin typeface="Calibri" panose="020F0502020204030204" pitchFamily="34" charset="0"/>
                        </a:rPr>
                        <a:t>Data Backup/OS Updates</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2782473084"/>
                  </a:ext>
                </a:extLst>
              </a:tr>
              <a:tr h="200607">
                <a:tc>
                  <a:txBody>
                    <a:bodyPr/>
                    <a:lstStyle/>
                    <a:p>
                      <a:pPr algn="l" fontAlgn="b"/>
                      <a:r>
                        <a:rPr lang="en-US" sz="1000" b="0" i="0" u="none" strike="noStrike">
                          <a:solidFill>
                            <a:srgbClr val="000000"/>
                          </a:solidFill>
                          <a:effectLst/>
                          <a:latin typeface="Calibri" panose="020F0502020204030204" pitchFamily="34" charset="0"/>
                        </a:rPr>
                        <a:t>Other Misc: </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3089936166"/>
                  </a:ext>
                </a:extLst>
              </a:tr>
              <a:tr h="200607">
                <a:tc>
                  <a:txBody>
                    <a:bodyPr/>
                    <a:lstStyle/>
                    <a:p>
                      <a:pPr algn="l" fontAlgn="b"/>
                      <a:r>
                        <a:rPr lang="en-US" sz="1000" b="1" i="0" u="none" strike="noStrike">
                          <a:solidFill>
                            <a:srgbClr val="000000"/>
                          </a:solidFill>
                          <a:effectLst/>
                          <a:latin typeface="Calibri" panose="020F0502020204030204" pitchFamily="34" charset="0"/>
                        </a:rPr>
                        <a:t>Migration Methodology Planning</a:t>
                      </a:r>
                    </a:p>
                  </a:txBody>
                  <a:tcPr marL="3888" marR="3888" marT="3888"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3888" marR="3888" marT="3888" marB="0" anchor="b">
                    <a:lnL>
                      <a:noFill/>
                    </a:lnL>
                    <a:lnR>
                      <a:noFill/>
                    </a:lnR>
                    <a:lnT>
                      <a:noFill/>
                    </a:lnT>
                    <a:lnB>
                      <a:noFill/>
                    </a:lnB>
                  </a:tcPr>
                </a:tc>
                <a:extLst>
                  <a:ext uri="{0D108BD9-81ED-4DB2-BD59-A6C34878D82A}">
                    <a16:rowId xmlns:a16="http://schemas.microsoft.com/office/drawing/2014/main" val="1636928910"/>
                  </a:ext>
                </a:extLst>
              </a:tr>
              <a:tr h="200607">
                <a:tc>
                  <a:txBody>
                    <a:bodyPr/>
                    <a:lstStyle/>
                    <a:p>
                      <a:pPr algn="l" fontAlgn="b"/>
                      <a:r>
                        <a:rPr lang="en-US" sz="1000" b="0" i="0" u="none" strike="noStrike">
                          <a:solidFill>
                            <a:srgbClr val="000000"/>
                          </a:solidFill>
                          <a:effectLst/>
                          <a:latin typeface="Calibri" panose="020F0502020204030204" pitchFamily="34" charset="0"/>
                        </a:rPr>
                        <a:t>Networking/IP planning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127310307"/>
                  </a:ext>
                </a:extLst>
              </a:tr>
              <a:tr h="200607">
                <a:tc>
                  <a:txBody>
                    <a:bodyPr/>
                    <a:lstStyle/>
                    <a:p>
                      <a:pPr algn="l" fontAlgn="b"/>
                      <a:r>
                        <a:rPr lang="en-US" sz="1000" b="0" i="0" u="none" strike="noStrike">
                          <a:solidFill>
                            <a:srgbClr val="000000"/>
                          </a:solidFill>
                          <a:effectLst/>
                          <a:latin typeface="Calibri" panose="020F0502020204030204" pitchFamily="34" charset="0"/>
                        </a:rPr>
                        <a:t>Naming Conventions</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4208755516"/>
                  </a:ext>
                </a:extLst>
              </a:tr>
              <a:tr h="200607">
                <a:tc>
                  <a:txBody>
                    <a:bodyPr/>
                    <a:lstStyle/>
                    <a:p>
                      <a:pPr algn="l" fontAlgn="b"/>
                      <a:r>
                        <a:rPr lang="en-US" sz="1000" b="0" i="0" u="none" strike="noStrike" dirty="0">
                          <a:solidFill>
                            <a:srgbClr val="000000"/>
                          </a:solidFill>
                          <a:effectLst/>
                          <a:latin typeface="Calibri" panose="020F0502020204030204" pitchFamily="34" charset="0"/>
                        </a:rPr>
                        <a:t>Network Design Refining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3361607659"/>
                  </a:ext>
                </a:extLst>
              </a:tr>
              <a:tr h="200607">
                <a:tc>
                  <a:txBody>
                    <a:bodyPr/>
                    <a:lstStyle/>
                    <a:p>
                      <a:pPr algn="l" fontAlgn="b"/>
                      <a:r>
                        <a:rPr lang="en-US" sz="1000" b="0" i="0" u="none" strike="noStrike">
                          <a:solidFill>
                            <a:srgbClr val="000000"/>
                          </a:solidFill>
                          <a:effectLst/>
                          <a:latin typeface="Calibri" panose="020F0502020204030204" pitchFamily="34" charset="0"/>
                        </a:rPr>
                        <a:t>Hybrid Design/Changes</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4172296212"/>
                  </a:ext>
                </a:extLst>
              </a:tr>
              <a:tr h="200607">
                <a:tc>
                  <a:txBody>
                    <a:bodyPr/>
                    <a:lstStyle/>
                    <a:p>
                      <a:pPr algn="l" fontAlgn="b"/>
                      <a:r>
                        <a:rPr lang="en-US" sz="1000" b="0" i="0" u="none" strike="noStrike" dirty="0">
                          <a:solidFill>
                            <a:srgbClr val="000000"/>
                          </a:solidFill>
                          <a:effectLst/>
                          <a:latin typeface="Calibri" panose="020F0502020204030204" pitchFamily="34" charset="0"/>
                        </a:rPr>
                        <a:t>Storage Architecture Changes </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241181921"/>
                  </a:ext>
                </a:extLst>
              </a:tr>
              <a:tr h="200607">
                <a:tc>
                  <a:txBody>
                    <a:bodyPr/>
                    <a:lstStyle/>
                    <a:p>
                      <a:pPr algn="l" fontAlgn="b"/>
                      <a:r>
                        <a:rPr lang="en-US" sz="1000" b="0" i="0" u="none" strike="noStrike">
                          <a:solidFill>
                            <a:srgbClr val="000000"/>
                          </a:solidFill>
                          <a:effectLst/>
                          <a:latin typeface="Calibri" panose="020F0502020204030204" pitchFamily="34" charset="0"/>
                        </a:rPr>
                        <a:t>Compute Remapping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483225718"/>
                  </a:ext>
                </a:extLst>
              </a:tr>
              <a:tr h="329662">
                <a:tc>
                  <a:txBody>
                    <a:bodyPr/>
                    <a:lstStyle/>
                    <a:p>
                      <a:pPr algn="l" fontAlgn="b"/>
                      <a:r>
                        <a:rPr lang="en-US" sz="1000" b="1" i="0" u="none" strike="noStrike">
                          <a:solidFill>
                            <a:srgbClr val="000000"/>
                          </a:solidFill>
                          <a:effectLst/>
                          <a:latin typeface="Calibri" panose="020F0502020204030204" pitchFamily="34" charset="0"/>
                        </a:rPr>
                        <a:t>ITIL Planning</a:t>
                      </a:r>
                    </a:p>
                  </a:txBody>
                  <a:tcPr marL="3888" marR="3888" marT="3888"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3888" marR="3888" marT="3888" marB="0" anchor="b">
                    <a:lnL>
                      <a:noFill/>
                    </a:lnL>
                    <a:lnR>
                      <a:noFill/>
                    </a:lnR>
                    <a:lnT>
                      <a:noFill/>
                    </a:lnT>
                    <a:lnB>
                      <a:noFill/>
                    </a:lnB>
                  </a:tcPr>
                </a:tc>
                <a:extLst>
                  <a:ext uri="{0D108BD9-81ED-4DB2-BD59-A6C34878D82A}">
                    <a16:rowId xmlns:a16="http://schemas.microsoft.com/office/drawing/2014/main" val="4223704196"/>
                  </a:ext>
                </a:extLst>
              </a:tr>
              <a:tr h="200607">
                <a:tc>
                  <a:txBody>
                    <a:bodyPr/>
                    <a:lstStyle/>
                    <a:p>
                      <a:pPr algn="l" fontAlgn="b"/>
                      <a:r>
                        <a:rPr lang="en-US" sz="1000" b="0" i="0" u="none" strike="noStrike">
                          <a:solidFill>
                            <a:srgbClr val="000000"/>
                          </a:solidFill>
                          <a:effectLst/>
                          <a:latin typeface="Calibri" panose="020F0502020204030204" pitchFamily="34" charset="0"/>
                        </a:rPr>
                        <a:t>Ops Manament Changes/Planning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3952056915"/>
                  </a:ext>
                </a:extLst>
              </a:tr>
              <a:tr h="200607">
                <a:tc>
                  <a:txBody>
                    <a:bodyPr/>
                    <a:lstStyle/>
                    <a:p>
                      <a:pPr algn="l" fontAlgn="b"/>
                      <a:r>
                        <a:rPr lang="en-US" sz="1000" b="0" i="0" u="none" strike="noStrike">
                          <a:solidFill>
                            <a:srgbClr val="000000"/>
                          </a:solidFill>
                          <a:effectLst/>
                          <a:latin typeface="Calibri" panose="020F0502020204030204" pitchFamily="34" charset="0"/>
                        </a:rPr>
                        <a:t>Change Management </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559547061"/>
                  </a:ext>
                </a:extLst>
              </a:tr>
              <a:tr h="200607">
                <a:tc>
                  <a:txBody>
                    <a:bodyPr/>
                    <a:lstStyle/>
                    <a:p>
                      <a:pPr algn="l" fontAlgn="b"/>
                      <a:r>
                        <a:rPr lang="en-US" sz="1000" b="0" i="0" u="none" strike="noStrike" dirty="0">
                          <a:solidFill>
                            <a:srgbClr val="000000"/>
                          </a:solidFill>
                          <a:effectLst/>
                          <a:latin typeface="Calibri" panose="020F0502020204030204" pitchFamily="34" charset="0"/>
                        </a:rPr>
                        <a:t>Release/Update Management</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1260832964"/>
                  </a:ext>
                </a:extLst>
              </a:tr>
              <a:tr h="200607">
                <a:tc>
                  <a:txBody>
                    <a:bodyPr/>
                    <a:lstStyle/>
                    <a:p>
                      <a:pPr algn="l" fontAlgn="b"/>
                      <a:r>
                        <a:rPr lang="en-US" sz="1000" b="0" i="0" u="none" strike="noStrike">
                          <a:solidFill>
                            <a:srgbClr val="000000"/>
                          </a:solidFill>
                          <a:effectLst/>
                          <a:latin typeface="Calibri" panose="020F0502020204030204" pitchFamily="34" charset="0"/>
                        </a:rPr>
                        <a:t>Communication Planning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3272313687"/>
                  </a:ext>
                </a:extLst>
              </a:tr>
              <a:tr h="200607">
                <a:tc>
                  <a:txBody>
                    <a:bodyPr/>
                    <a:lstStyle/>
                    <a:p>
                      <a:pPr algn="l" fontAlgn="b"/>
                      <a:r>
                        <a:rPr lang="en-US" sz="1000" b="0" i="0" u="none" strike="noStrike">
                          <a:solidFill>
                            <a:srgbClr val="000000"/>
                          </a:solidFill>
                          <a:effectLst/>
                          <a:latin typeface="Calibri" panose="020F0502020204030204" pitchFamily="34" charset="0"/>
                        </a:rPr>
                        <a:t>Migration Risk Mitigation</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3828567812"/>
                  </a:ext>
                </a:extLst>
              </a:tr>
              <a:tr h="200607">
                <a:tc>
                  <a:txBody>
                    <a:bodyPr/>
                    <a:lstStyle/>
                    <a:p>
                      <a:pPr algn="l" fontAlgn="b"/>
                      <a:r>
                        <a:rPr lang="en-US" sz="1000" b="1" i="0" u="none" strike="noStrike">
                          <a:solidFill>
                            <a:srgbClr val="000000"/>
                          </a:solidFill>
                          <a:effectLst/>
                          <a:latin typeface="Calibri" panose="020F0502020204030204" pitchFamily="34" charset="0"/>
                        </a:rPr>
                        <a:t>Datacenter Cut Over Planning</a:t>
                      </a:r>
                    </a:p>
                  </a:txBody>
                  <a:tcPr marL="3888" marR="3888" marT="3888"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3888" marR="3888" marT="3888" marB="0" anchor="b">
                    <a:lnL>
                      <a:noFill/>
                    </a:lnL>
                    <a:lnR>
                      <a:noFill/>
                    </a:lnR>
                    <a:lnT>
                      <a:noFill/>
                    </a:lnT>
                    <a:lnB>
                      <a:noFill/>
                    </a:lnB>
                  </a:tcPr>
                </a:tc>
                <a:extLst>
                  <a:ext uri="{0D108BD9-81ED-4DB2-BD59-A6C34878D82A}">
                    <a16:rowId xmlns:a16="http://schemas.microsoft.com/office/drawing/2014/main" val="3200394272"/>
                  </a:ext>
                </a:extLst>
              </a:tr>
              <a:tr h="200607">
                <a:tc>
                  <a:txBody>
                    <a:bodyPr/>
                    <a:lstStyle/>
                    <a:p>
                      <a:pPr algn="l" fontAlgn="b"/>
                      <a:r>
                        <a:rPr lang="en-US" sz="1000" b="0" i="0" u="none" strike="noStrike">
                          <a:solidFill>
                            <a:srgbClr val="000000"/>
                          </a:solidFill>
                          <a:effectLst/>
                          <a:latin typeface="Calibri" panose="020F0502020204030204" pitchFamily="34" charset="0"/>
                        </a:rPr>
                        <a:t>Trafic Routing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205582509"/>
                  </a:ext>
                </a:extLst>
              </a:tr>
              <a:tr h="200607">
                <a:tc>
                  <a:txBody>
                    <a:bodyPr/>
                    <a:lstStyle/>
                    <a:p>
                      <a:pPr algn="l" fontAlgn="b"/>
                      <a:r>
                        <a:rPr lang="en-US" sz="1000" b="0" i="0" u="none" strike="noStrike">
                          <a:solidFill>
                            <a:srgbClr val="000000"/>
                          </a:solidFill>
                          <a:effectLst/>
                          <a:latin typeface="Calibri" panose="020F0502020204030204" pitchFamily="34" charset="0"/>
                        </a:rPr>
                        <a:t>Identity Resolutions</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2145573205"/>
                  </a:ext>
                </a:extLst>
              </a:tr>
              <a:tr h="200607">
                <a:tc>
                  <a:txBody>
                    <a:bodyPr/>
                    <a:lstStyle/>
                    <a:p>
                      <a:pPr algn="l" fontAlgn="b"/>
                      <a:r>
                        <a:rPr lang="en-US" sz="1000" b="0" i="0" u="none" strike="noStrike">
                          <a:solidFill>
                            <a:srgbClr val="000000"/>
                          </a:solidFill>
                          <a:effectLst/>
                          <a:latin typeface="Calibri" panose="020F0502020204030204" pitchFamily="34" charset="0"/>
                        </a:rPr>
                        <a:t>Cutover Testing</a:t>
                      </a:r>
                    </a:p>
                  </a:txBody>
                  <a:tcPr marL="3888" marR="3888" marT="3888"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1431703447"/>
                  </a:ext>
                </a:extLst>
              </a:tr>
            </a:tbl>
          </a:graphicData>
        </a:graphic>
      </p:graphicFrame>
      <p:graphicFrame>
        <p:nvGraphicFramePr>
          <p:cNvPr id="15" name="Table 14">
            <a:extLst>
              <a:ext uri="{FF2B5EF4-FFF2-40B4-BE49-F238E27FC236}">
                <a16:creationId xmlns:a16="http://schemas.microsoft.com/office/drawing/2014/main" id="{AD1D95BD-19D3-432A-AE32-2369A573DA50}"/>
              </a:ext>
            </a:extLst>
          </p:cNvPr>
          <p:cNvGraphicFramePr>
            <a:graphicFrameLocks noGrp="1"/>
          </p:cNvGraphicFramePr>
          <p:nvPr>
            <p:extLst>
              <p:ext uri="{D42A27DB-BD31-4B8C-83A1-F6EECF244321}">
                <p14:modId xmlns:p14="http://schemas.microsoft.com/office/powerpoint/2010/main" val="3690656745"/>
              </p:ext>
            </p:extLst>
          </p:nvPr>
        </p:nvGraphicFramePr>
        <p:xfrm>
          <a:off x="3978970" y="2151939"/>
          <a:ext cx="2065866" cy="2464584"/>
        </p:xfrm>
        <a:graphic>
          <a:graphicData uri="http://schemas.openxmlformats.org/drawingml/2006/table">
            <a:tbl>
              <a:tblPr/>
              <a:tblGrid>
                <a:gridCol w="1627099">
                  <a:extLst>
                    <a:ext uri="{9D8B030D-6E8A-4147-A177-3AD203B41FA5}">
                      <a16:colId xmlns:a16="http://schemas.microsoft.com/office/drawing/2014/main" val="3446633978"/>
                    </a:ext>
                  </a:extLst>
                </a:gridCol>
                <a:gridCol w="438767">
                  <a:extLst>
                    <a:ext uri="{9D8B030D-6E8A-4147-A177-3AD203B41FA5}">
                      <a16:colId xmlns:a16="http://schemas.microsoft.com/office/drawing/2014/main" val="312905744"/>
                    </a:ext>
                  </a:extLst>
                </a:gridCol>
              </a:tblGrid>
              <a:tr h="300946">
                <a:tc>
                  <a:txBody>
                    <a:bodyPr/>
                    <a:lstStyle/>
                    <a:p>
                      <a:pPr marL="0" algn="l" defTabSz="914367" rtl="0" eaLnBrk="1" fontAlgn="b" latinLnBrk="0" hangingPunct="1"/>
                      <a:r>
                        <a:rPr lang="en-US" sz="1000" b="1" i="0" u="none" strike="noStrike" kern="1200" dirty="0">
                          <a:solidFill>
                            <a:srgbClr val="000000"/>
                          </a:solidFill>
                          <a:effectLst/>
                          <a:latin typeface="Calibri" panose="020F0502020204030204" pitchFamily="34" charset="0"/>
                          <a:ea typeface="+mn-ea"/>
                          <a:cs typeface="+mn-cs"/>
                        </a:rPr>
                        <a:t>Discovery and Assessments</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1" i="0" u="none" strike="noStrike" kern="1200" dirty="0">
                          <a:solidFill>
                            <a:srgbClr val="000000"/>
                          </a:solidFill>
                          <a:effectLst/>
                          <a:latin typeface="Calibri" panose="020F0502020204030204" pitchFamily="34" charset="0"/>
                          <a:ea typeface="+mn-ea"/>
                          <a:cs typeface="+mn-cs"/>
                        </a:rPr>
                        <a:t>25 days</a:t>
                      </a:r>
                    </a:p>
                  </a:txBody>
                  <a:tcPr marL="7620" marR="7620" marT="7620" marB="0" anchor="b">
                    <a:lnL>
                      <a:noFill/>
                    </a:lnL>
                    <a:lnR>
                      <a:noFill/>
                    </a:lnR>
                    <a:lnT>
                      <a:noFill/>
                    </a:lnT>
                    <a:lnB>
                      <a:noFill/>
                    </a:lnB>
                  </a:tcPr>
                </a:tc>
                <a:extLst>
                  <a:ext uri="{0D108BD9-81ED-4DB2-BD59-A6C34878D82A}">
                    <a16:rowId xmlns:a16="http://schemas.microsoft.com/office/drawing/2014/main" val="199669189"/>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Cloudamize License Procurement</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1 day</a:t>
                      </a:r>
                    </a:p>
                  </a:txBody>
                  <a:tcPr marL="7620" marR="7620" marT="7620" marB="0" anchor="b">
                    <a:lnL>
                      <a:noFill/>
                    </a:lnL>
                    <a:lnR>
                      <a:noFill/>
                    </a:lnR>
                    <a:lnT>
                      <a:noFill/>
                    </a:lnT>
                    <a:lnB>
                      <a:noFill/>
                    </a:lnB>
                  </a:tcPr>
                </a:tc>
                <a:extLst>
                  <a:ext uri="{0D108BD9-81ED-4DB2-BD59-A6C34878D82A}">
                    <a16:rowId xmlns:a16="http://schemas.microsoft.com/office/drawing/2014/main" val="806364493"/>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Cloudamize </a:t>
                      </a:r>
                      <a:r>
                        <a:rPr lang="en-US" sz="1000" b="0" i="0" u="none" strike="noStrike" kern="1200" dirty="0" err="1">
                          <a:solidFill>
                            <a:srgbClr val="000000"/>
                          </a:solidFill>
                          <a:effectLst/>
                          <a:latin typeface="Calibri" panose="020F0502020204030204" pitchFamily="34" charset="0"/>
                          <a:ea typeface="+mn-ea"/>
                          <a:cs typeface="+mn-cs"/>
                        </a:rPr>
                        <a:t>Trianing</a:t>
                      </a:r>
                      <a:r>
                        <a:rPr lang="en-US" sz="1000" b="0" i="0" u="none" strike="noStrike" kern="1200" dirty="0">
                          <a:solidFill>
                            <a:srgbClr val="000000"/>
                          </a:solidFill>
                          <a:effectLst/>
                          <a:latin typeface="Calibri" panose="020F0502020204030204" pitchFamily="34" charset="0"/>
                          <a:ea typeface="+mn-ea"/>
                          <a:cs typeface="+mn-cs"/>
                        </a:rPr>
                        <a:t> </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2 days</a:t>
                      </a:r>
                    </a:p>
                  </a:txBody>
                  <a:tcPr marL="7620" marR="7620" marT="7620" marB="0" anchor="b">
                    <a:lnL>
                      <a:noFill/>
                    </a:lnL>
                    <a:lnR>
                      <a:noFill/>
                    </a:lnR>
                    <a:lnT>
                      <a:noFill/>
                    </a:lnT>
                    <a:lnB>
                      <a:noFill/>
                    </a:lnB>
                  </a:tcPr>
                </a:tc>
                <a:extLst>
                  <a:ext uri="{0D108BD9-81ED-4DB2-BD59-A6C34878D82A}">
                    <a16:rowId xmlns:a16="http://schemas.microsoft.com/office/drawing/2014/main" val="3758962835"/>
                  </a:ext>
                </a:extLst>
              </a:tr>
              <a:tr h="346488">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Cloudamize Deployments</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3 days</a:t>
                      </a:r>
                    </a:p>
                  </a:txBody>
                  <a:tcPr marL="7620" marR="7620" marT="7620" marB="0" anchor="b">
                    <a:lnL>
                      <a:noFill/>
                    </a:lnL>
                    <a:lnR>
                      <a:noFill/>
                    </a:lnR>
                    <a:lnT>
                      <a:noFill/>
                    </a:lnT>
                    <a:lnB>
                      <a:noFill/>
                    </a:lnB>
                  </a:tcPr>
                </a:tc>
                <a:extLst>
                  <a:ext uri="{0D108BD9-81ED-4DB2-BD59-A6C34878D82A}">
                    <a16:rowId xmlns:a16="http://schemas.microsoft.com/office/drawing/2014/main" val="3380755142"/>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Data Collection</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10 days</a:t>
                      </a:r>
                    </a:p>
                  </a:txBody>
                  <a:tcPr marL="7620" marR="7620" marT="7620" marB="0" anchor="b">
                    <a:lnL>
                      <a:noFill/>
                    </a:lnL>
                    <a:lnR>
                      <a:noFill/>
                    </a:lnR>
                    <a:lnT>
                      <a:noFill/>
                    </a:lnT>
                    <a:lnB>
                      <a:noFill/>
                    </a:lnB>
                  </a:tcPr>
                </a:tc>
                <a:extLst>
                  <a:ext uri="{0D108BD9-81ED-4DB2-BD59-A6C34878D82A}">
                    <a16:rowId xmlns:a16="http://schemas.microsoft.com/office/drawing/2014/main" val="1945675609"/>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Workload Analysis/Scoring</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5 days</a:t>
                      </a:r>
                    </a:p>
                  </a:txBody>
                  <a:tcPr marL="7620" marR="7620" marT="7620" marB="0" anchor="b">
                    <a:lnL>
                      <a:noFill/>
                    </a:lnL>
                    <a:lnR>
                      <a:noFill/>
                    </a:lnR>
                    <a:lnT>
                      <a:noFill/>
                    </a:lnT>
                    <a:lnB>
                      <a:noFill/>
                    </a:lnB>
                  </a:tcPr>
                </a:tc>
                <a:extLst>
                  <a:ext uri="{0D108BD9-81ED-4DB2-BD59-A6C34878D82A}">
                    <a16:rowId xmlns:a16="http://schemas.microsoft.com/office/drawing/2014/main" val="3405153407"/>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Report Generation</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1 day</a:t>
                      </a:r>
                    </a:p>
                  </a:txBody>
                  <a:tcPr marL="7620" marR="7620" marT="7620" marB="0" anchor="b">
                    <a:lnL>
                      <a:noFill/>
                    </a:lnL>
                    <a:lnR>
                      <a:noFill/>
                    </a:lnR>
                    <a:lnT>
                      <a:noFill/>
                    </a:lnT>
                    <a:lnB>
                      <a:noFill/>
                    </a:lnB>
                  </a:tcPr>
                </a:tc>
                <a:extLst>
                  <a:ext uri="{0D108BD9-81ED-4DB2-BD59-A6C34878D82A}">
                    <a16:rowId xmlns:a16="http://schemas.microsoft.com/office/drawing/2014/main" val="4084402722"/>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Prioritization and Decisions </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3 days</a:t>
                      </a:r>
                    </a:p>
                  </a:txBody>
                  <a:tcPr marL="7620" marR="7620" marT="7620" marB="0" anchor="b">
                    <a:lnL>
                      <a:noFill/>
                    </a:lnL>
                    <a:lnR>
                      <a:noFill/>
                    </a:lnR>
                    <a:lnT>
                      <a:noFill/>
                    </a:lnT>
                    <a:lnB>
                      <a:noFill/>
                    </a:lnB>
                  </a:tcPr>
                </a:tc>
                <a:extLst>
                  <a:ext uri="{0D108BD9-81ED-4DB2-BD59-A6C34878D82A}">
                    <a16:rowId xmlns:a16="http://schemas.microsoft.com/office/drawing/2014/main" val="116066465"/>
                  </a:ext>
                </a:extLst>
              </a:tr>
            </a:tbl>
          </a:graphicData>
        </a:graphic>
      </p:graphicFrame>
      <p:graphicFrame>
        <p:nvGraphicFramePr>
          <p:cNvPr id="18" name="Table 17">
            <a:extLst>
              <a:ext uri="{FF2B5EF4-FFF2-40B4-BE49-F238E27FC236}">
                <a16:creationId xmlns:a16="http://schemas.microsoft.com/office/drawing/2014/main" id="{8F810FF0-18F2-41E2-A4DB-F30608889417}"/>
              </a:ext>
            </a:extLst>
          </p:cNvPr>
          <p:cNvGraphicFramePr>
            <a:graphicFrameLocks noGrp="1"/>
          </p:cNvGraphicFramePr>
          <p:nvPr>
            <p:extLst>
              <p:ext uri="{D42A27DB-BD31-4B8C-83A1-F6EECF244321}">
                <p14:modId xmlns:p14="http://schemas.microsoft.com/office/powerpoint/2010/main" val="846942044"/>
              </p:ext>
            </p:extLst>
          </p:nvPr>
        </p:nvGraphicFramePr>
        <p:xfrm>
          <a:off x="595265" y="2212480"/>
          <a:ext cx="2787187" cy="2327496"/>
        </p:xfrm>
        <a:graphic>
          <a:graphicData uri="http://schemas.openxmlformats.org/drawingml/2006/table">
            <a:tbl>
              <a:tblPr/>
              <a:tblGrid>
                <a:gridCol w="2210527">
                  <a:extLst>
                    <a:ext uri="{9D8B030D-6E8A-4147-A177-3AD203B41FA5}">
                      <a16:colId xmlns:a16="http://schemas.microsoft.com/office/drawing/2014/main" val="1260676149"/>
                    </a:ext>
                  </a:extLst>
                </a:gridCol>
                <a:gridCol w="576660">
                  <a:extLst>
                    <a:ext uri="{9D8B030D-6E8A-4147-A177-3AD203B41FA5}">
                      <a16:colId xmlns:a16="http://schemas.microsoft.com/office/drawing/2014/main" val="2807955327"/>
                    </a:ext>
                  </a:extLst>
                </a:gridCol>
              </a:tblGrid>
              <a:tr h="290937">
                <a:tc>
                  <a:txBody>
                    <a:bodyPr/>
                    <a:lstStyle/>
                    <a:p>
                      <a:pPr algn="l" fontAlgn="b"/>
                      <a:r>
                        <a:rPr lang="en-US" sz="1100" b="1" i="0" u="none" strike="noStrike">
                          <a:solidFill>
                            <a:srgbClr val="000000"/>
                          </a:solidFill>
                          <a:effectLst/>
                          <a:latin typeface="Calibri" panose="020F0502020204030204" pitchFamily="34" charset="0"/>
                        </a:rPr>
                        <a:t>Migration Prep. Phase</a:t>
                      </a:r>
                    </a:p>
                  </a:txBody>
                  <a:tcPr marL="7620" marR="7620" marT="7620" marB="0" anchor="b">
                    <a:lnL>
                      <a:noFill/>
                    </a:lnL>
                    <a:lnR>
                      <a:noFill/>
                    </a:lnR>
                    <a:lnT>
                      <a:noFill/>
                    </a:lnT>
                    <a:lnB>
                      <a:noFill/>
                    </a:lnB>
                  </a:tcPr>
                </a:tc>
                <a:tc>
                  <a:txBody>
                    <a:bodyPr/>
                    <a:lstStyle/>
                    <a:p>
                      <a:pPr algn="l" fontAlgn="b"/>
                      <a:r>
                        <a:rPr lang="en-US" sz="1100" b="1" i="0" u="none" strike="noStrike" dirty="0">
                          <a:solidFill>
                            <a:srgbClr val="000000"/>
                          </a:solidFill>
                          <a:effectLst/>
                          <a:latin typeface="Calibri" panose="020F0502020204030204" pitchFamily="34" charset="0"/>
                        </a:rPr>
                        <a:t>15 days</a:t>
                      </a:r>
                    </a:p>
                  </a:txBody>
                  <a:tcPr marL="7620" marR="7620" marT="7620" marB="0" anchor="b">
                    <a:lnL>
                      <a:noFill/>
                    </a:lnL>
                    <a:lnR>
                      <a:noFill/>
                    </a:lnR>
                    <a:lnT>
                      <a:noFill/>
                    </a:lnT>
                    <a:lnB>
                      <a:noFill/>
                    </a:lnB>
                  </a:tcPr>
                </a:tc>
                <a:extLst>
                  <a:ext uri="{0D108BD9-81ED-4DB2-BD59-A6C34878D82A}">
                    <a16:rowId xmlns:a16="http://schemas.microsoft.com/office/drawing/2014/main" val="2657742071"/>
                  </a:ext>
                </a:extLst>
              </a:tr>
              <a:tr h="290937">
                <a:tc>
                  <a:txBody>
                    <a:bodyPr/>
                    <a:lstStyle/>
                    <a:p>
                      <a:pPr algn="l" fontAlgn="b"/>
                      <a:r>
                        <a:rPr lang="en-US" sz="1100" b="0" i="0" u="none" strike="noStrike">
                          <a:solidFill>
                            <a:srgbClr val="000000"/>
                          </a:solidFill>
                          <a:effectLst/>
                          <a:latin typeface="Calibri" panose="020F0502020204030204" pitchFamily="34" charset="0"/>
                        </a:rPr>
                        <a:t>Understanding Process/Policies</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7620" marR="7620" marT="7620" marB="0" anchor="b">
                    <a:lnL>
                      <a:noFill/>
                    </a:lnL>
                    <a:lnR>
                      <a:noFill/>
                    </a:lnR>
                    <a:lnT>
                      <a:noFill/>
                    </a:lnT>
                    <a:lnB>
                      <a:noFill/>
                    </a:lnB>
                  </a:tcPr>
                </a:tc>
                <a:extLst>
                  <a:ext uri="{0D108BD9-81ED-4DB2-BD59-A6C34878D82A}">
                    <a16:rowId xmlns:a16="http://schemas.microsoft.com/office/drawing/2014/main" val="1545952784"/>
                  </a:ext>
                </a:extLst>
              </a:tr>
              <a:tr h="290937">
                <a:tc>
                  <a:txBody>
                    <a:bodyPr/>
                    <a:lstStyle/>
                    <a:p>
                      <a:pPr algn="l" fontAlgn="b"/>
                      <a:r>
                        <a:rPr lang="en-US" sz="1100" b="0" i="0" u="none" strike="noStrike">
                          <a:solidFill>
                            <a:srgbClr val="000000"/>
                          </a:solidFill>
                          <a:effectLst/>
                          <a:latin typeface="Calibri" panose="020F0502020204030204" pitchFamily="34" charset="0"/>
                        </a:rPr>
                        <a:t>Workload Inventory </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1 days</a:t>
                      </a:r>
                    </a:p>
                  </a:txBody>
                  <a:tcPr marL="7620" marR="7620" marT="7620" marB="0" anchor="b">
                    <a:lnL>
                      <a:noFill/>
                    </a:lnL>
                    <a:lnR>
                      <a:noFill/>
                    </a:lnR>
                    <a:lnT>
                      <a:noFill/>
                    </a:lnT>
                    <a:lnB>
                      <a:noFill/>
                    </a:lnB>
                  </a:tcPr>
                </a:tc>
                <a:extLst>
                  <a:ext uri="{0D108BD9-81ED-4DB2-BD59-A6C34878D82A}">
                    <a16:rowId xmlns:a16="http://schemas.microsoft.com/office/drawing/2014/main" val="549480291"/>
                  </a:ext>
                </a:extLst>
              </a:tr>
              <a:tr h="290937">
                <a:tc>
                  <a:txBody>
                    <a:bodyPr/>
                    <a:lstStyle/>
                    <a:p>
                      <a:pPr algn="l" fontAlgn="b"/>
                      <a:r>
                        <a:rPr lang="en-US" sz="1100" b="0" i="0" u="none" strike="noStrike">
                          <a:solidFill>
                            <a:srgbClr val="000000"/>
                          </a:solidFill>
                          <a:effectLst/>
                          <a:latin typeface="Calibri" panose="020F0502020204030204" pitchFamily="34" charset="0"/>
                        </a:rPr>
                        <a:t>Workload Selection Criteria</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7620" marR="7620" marT="7620" marB="0" anchor="b">
                    <a:lnL>
                      <a:noFill/>
                    </a:lnL>
                    <a:lnR>
                      <a:noFill/>
                    </a:lnR>
                    <a:lnT>
                      <a:noFill/>
                    </a:lnT>
                    <a:lnB>
                      <a:noFill/>
                    </a:lnB>
                  </a:tcPr>
                </a:tc>
                <a:extLst>
                  <a:ext uri="{0D108BD9-81ED-4DB2-BD59-A6C34878D82A}">
                    <a16:rowId xmlns:a16="http://schemas.microsoft.com/office/drawing/2014/main" val="1822595589"/>
                  </a:ext>
                </a:extLst>
              </a:tr>
              <a:tr h="290937">
                <a:tc>
                  <a:txBody>
                    <a:bodyPr/>
                    <a:lstStyle/>
                    <a:p>
                      <a:pPr algn="l" fontAlgn="b"/>
                      <a:r>
                        <a:rPr lang="en-US" sz="1100" b="0" i="0" u="none" strike="noStrike">
                          <a:solidFill>
                            <a:srgbClr val="000000"/>
                          </a:solidFill>
                          <a:effectLst/>
                          <a:latin typeface="Calibri" panose="020F0502020204030204" pitchFamily="34" charset="0"/>
                        </a:rPr>
                        <a:t>Workload Catergorization</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3 days</a:t>
                      </a:r>
                    </a:p>
                  </a:txBody>
                  <a:tcPr marL="7620" marR="7620" marT="7620" marB="0" anchor="b">
                    <a:lnL>
                      <a:noFill/>
                    </a:lnL>
                    <a:lnR>
                      <a:noFill/>
                    </a:lnR>
                    <a:lnT>
                      <a:noFill/>
                    </a:lnT>
                    <a:lnB>
                      <a:noFill/>
                    </a:lnB>
                  </a:tcPr>
                </a:tc>
                <a:extLst>
                  <a:ext uri="{0D108BD9-81ED-4DB2-BD59-A6C34878D82A}">
                    <a16:rowId xmlns:a16="http://schemas.microsoft.com/office/drawing/2014/main" val="2132546768"/>
                  </a:ext>
                </a:extLst>
              </a:tr>
              <a:tr h="290937">
                <a:tc>
                  <a:txBody>
                    <a:bodyPr/>
                    <a:lstStyle/>
                    <a:p>
                      <a:pPr algn="l" fontAlgn="b"/>
                      <a:r>
                        <a:rPr lang="en-US" sz="1100" b="0" i="0" u="none" strike="noStrike">
                          <a:solidFill>
                            <a:srgbClr val="000000"/>
                          </a:solidFill>
                          <a:effectLst/>
                          <a:latin typeface="Calibri" panose="020F0502020204030204" pitchFamily="34" charset="0"/>
                        </a:rPr>
                        <a:t>Networking Design</a:t>
                      </a: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3 days</a:t>
                      </a:r>
                    </a:p>
                  </a:txBody>
                  <a:tcPr marL="7620" marR="7620" marT="7620" marB="0" anchor="b">
                    <a:lnL>
                      <a:noFill/>
                    </a:lnL>
                    <a:lnR>
                      <a:noFill/>
                    </a:lnR>
                    <a:lnT>
                      <a:noFill/>
                    </a:lnT>
                    <a:lnB>
                      <a:noFill/>
                    </a:lnB>
                  </a:tcPr>
                </a:tc>
                <a:extLst>
                  <a:ext uri="{0D108BD9-81ED-4DB2-BD59-A6C34878D82A}">
                    <a16:rowId xmlns:a16="http://schemas.microsoft.com/office/drawing/2014/main" val="901071067"/>
                  </a:ext>
                </a:extLst>
              </a:tr>
              <a:tr h="290937">
                <a:tc>
                  <a:txBody>
                    <a:bodyPr/>
                    <a:lstStyle/>
                    <a:p>
                      <a:pPr algn="l" fontAlgn="b"/>
                      <a:r>
                        <a:rPr lang="en-US" sz="1100" b="0" i="0" u="none" strike="noStrike">
                          <a:solidFill>
                            <a:srgbClr val="000000"/>
                          </a:solidFill>
                          <a:effectLst/>
                          <a:latin typeface="Calibri" panose="020F0502020204030204" pitchFamily="34" charset="0"/>
                        </a:rPr>
                        <a:t>Identity/Security Design</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3 days</a:t>
                      </a:r>
                    </a:p>
                  </a:txBody>
                  <a:tcPr marL="7620" marR="7620" marT="7620" marB="0" anchor="b">
                    <a:lnL>
                      <a:noFill/>
                    </a:lnL>
                    <a:lnR>
                      <a:noFill/>
                    </a:lnR>
                    <a:lnT>
                      <a:noFill/>
                    </a:lnT>
                    <a:lnB>
                      <a:noFill/>
                    </a:lnB>
                  </a:tcPr>
                </a:tc>
                <a:extLst>
                  <a:ext uri="{0D108BD9-81ED-4DB2-BD59-A6C34878D82A}">
                    <a16:rowId xmlns:a16="http://schemas.microsoft.com/office/drawing/2014/main" val="4050086735"/>
                  </a:ext>
                </a:extLst>
              </a:tr>
              <a:tr h="290937">
                <a:tc>
                  <a:txBody>
                    <a:bodyPr/>
                    <a:lstStyle/>
                    <a:p>
                      <a:pPr algn="l" fontAlgn="b"/>
                      <a:r>
                        <a:rPr lang="en-US" sz="1100" b="0" i="0" u="none" strike="noStrike" dirty="0">
                          <a:solidFill>
                            <a:srgbClr val="000000"/>
                          </a:solidFill>
                          <a:effectLst/>
                          <a:latin typeface="Calibri" panose="020F0502020204030204" pitchFamily="34" charset="0"/>
                        </a:rPr>
                        <a:t>Storage Planning</a:t>
                      </a: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3 days</a:t>
                      </a:r>
                    </a:p>
                  </a:txBody>
                  <a:tcPr marL="7620" marR="7620" marT="7620" marB="0" anchor="b">
                    <a:lnL>
                      <a:noFill/>
                    </a:lnL>
                    <a:lnR>
                      <a:noFill/>
                    </a:lnR>
                    <a:lnT>
                      <a:noFill/>
                    </a:lnT>
                    <a:lnB>
                      <a:noFill/>
                    </a:lnB>
                  </a:tcPr>
                </a:tc>
                <a:extLst>
                  <a:ext uri="{0D108BD9-81ED-4DB2-BD59-A6C34878D82A}">
                    <a16:rowId xmlns:a16="http://schemas.microsoft.com/office/drawing/2014/main" val="1421526640"/>
                  </a:ext>
                </a:extLst>
              </a:tr>
            </a:tbl>
          </a:graphicData>
        </a:graphic>
      </p:graphicFrame>
      <p:graphicFrame>
        <p:nvGraphicFramePr>
          <p:cNvPr id="30" name="Table 29">
            <a:extLst>
              <a:ext uri="{FF2B5EF4-FFF2-40B4-BE49-F238E27FC236}">
                <a16:creationId xmlns:a16="http://schemas.microsoft.com/office/drawing/2014/main" id="{B6385CF3-F4A9-4011-ADF3-E552DE00A8D9}"/>
              </a:ext>
            </a:extLst>
          </p:cNvPr>
          <p:cNvGraphicFramePr>
            <a:graphicFrameLocks noGrp="1"/>
          </p:cNvGraphicFramePr>
          <p:nvPr>
            <p:extLst>
              <p:ext uri="{D42A27DB-BD31-4B8C-83A1-F6EECF244321}">
                <p14:modId xmlns:p14="http://schemas.microsoft.com/office/powerpoint/2010/main" val="2907478477"/>
              </p:ext>
            </p:extLst>
          </p:nvPr>
        </p:nvGraphicFramePr>
        <p:xfrm>
          <a:off x="9127985" y="2212480"/>
          <a:ext cx="2818295" cy="4212680"/>
        </p:xfrm>
        <a:graphic>
          <a:graphicData uri="http://schemas.openxmlformats.org/drawingml/2006/table">
            <a:tbl>
              <a:tblPr/>
              <a:tblGrid>
                <a:gridCol w="2177774">
                  <a:extLst>
                    <a:ext uri="{9D8B030D-6E8A-4147-A177-3AD203B41FA5}">
                      <a16:colId xmlns:a16="http://schemas.microsoft.com/office/drawing/2014/main" val="858041255"/>
                    </a:ext>
                  </a:extLst>
                </a:gridCol>
                <a:gridCol w="640521">
                  <a:extLst>
                    <a:ext uri="{9D8B030D-6E8A-4147-A177-3AD203B41FA5}">
                      <a16:colId xmlns:a16="http://schemas.microsoft.com/office/drawing/2014/main" val="1259110885"/>
                    </a:ext>
                  </a:extLst>
                </a:gridCol>
              </a:tblGrid>
              <a:tr h="183160">
                <a:tc>
                  <a:txBody>
                    <a:bodyPr/>
                    <a:lstStyle/>
                    <a:p>
                      <a:pPr algn="l" fontAlgn="b"/>
                      <a:r>
                        <a:rPr lang="en-US" sz="900" b="1" i="0" u="none" strike="noStrike">
                          <a:solidFill>
                            <a:srgbClr val="000000"/>
                          </a:solidFill>
                          <a:effectLst/>
                          <a:latin typeface="Calibri" panose="020F0502020204030204" pitchFamily="34" charset="0"/>
                        </a:rPr>
                        <a:t>Migration Tasks</a:t>
                      </a:r>
                    </a:p>
                  </a:txBody>
                  <a:tcPr marL="3719" marR="3719" marT="3719" marB="0" anchor="b">
                    <a:lnL>
                      <a:noFill/>
                    </a:lnL>
                    <a:lnR>
                      <a:noFill/>
                    </a:lnR>
                    <a:lnT>
                      <a:noFill/>
                    </a:lnT>
                    <a:lnB>
                      <a:noFill/>
                    </a:lnB>
                  </a:tcPr>
                </a:tc>
                <a:tc>
                  <a:txBody>
                    <a:bodyPr/>
                    <a:lstStyle/>
                    <a:p>
                      <a:pPr algn="l" fontAlgn="b"/>
                      <a:r>
                        <a:rPr lang="en-US" sz="900" b="1" i="0" u="none" strike="noStrike">
                          <a:solidFill>
                            <a:srgbClr val="000000"/>
                          </a:solidFill>
                          <a:effectLst/>
                          <a:latin typeface="Calibri" panose="020F0502020204030204" pitchFamily="34" charset="0"/>
                        </a:rPr>
                        <a:t>30-60 days</a:t>
                      </a:r>
                    </a:p>
                  </a:txBody>
                  <a:tcPr marL="3719" marR="3719" marT="3719" marB="0" anchor="b">
                    <a:lnL>
                      <a:noFill/>
                    </a:lnL>
                    <a:lnR>
                      <a:noFill/>
                    </a:lnR>
                    <a:lnT>
                      <a:noFill/>
                    </a:lnT>
                    <a:lnB>
                      <a:noFill/>
                    </a:lnB>
                  </a:tcPr>
                </a:tc>
                <a:extLst>
                  <a:ext uri="{0D108BD9-81ED-4DB2-BD59-A6C34878D82A}">
                    <a16:rowId xmlns:a16="http://schemas.microsoft.com/office/drawing/2014/main" val="2962002446"/>
                  </a:ext>
                </a:extLst>
              </a:tr>
              <a:tr h="183160">
                <a:tc>
                  <a:txBody>
                    <a:bodyPr/>
                    <a:lstStyle/>
                    <a:p>
                      <a:pPr algn="l" fontAlgn="b"/>
                      <a:r>
                        <a:rPr lang="en-US" sz="900" b="0" i="0" u="none" strike="noStrike">
                          <a:solidFill>
                            <a:srgbClr val="000000"/>
                          </a:solidFill>
                          <a:effectLst/>
                          <a:latin typeface="Calibri" panose="020F0502020204030204" pitchFamily="34" charset="0"/>
                        </a:rPr>
                        <a:t>Setup ASR/Vauls (other tools)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11485401"/>
                  </a:ext>
                </a:extLst>
              </a:tr>
              <a:tr h="183160">
                <a:tc>
                  <a:txBody>
                    <a:bodyPr/>
                    <a:lstStyle/>
                    <a:p>
                      <a:pPr algn="l" fontAlgn="b"/>
                      <a:r>
                        <a:rPr lang="en-US" sz="900" b="0" i="0" u="none" strike="noStrike">
                          <a:solidFill>
                            <a:srgbClr val="000000"/>
                          </a:solidFill>
                          <a:effectLst/>
                          <a:latin typeface="Calibri" panose="020F0502020204030204" pitchFamily="34" charset="0"/>
                        </a:rPr>
                        <a:t>Replicate Identity, Policies, Verfiy</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2726150960"/>
                  </a:ext>
                </a:extLst>
              </a:tr>
              <a:tr h="183160">
                <a:tc>
                  <a:txBody>
                    <a:bodyPr/>
                    <a:lstStyle/>
                    <a:p>
                      <a:pPr algn="l" fontAlgn="b"/>
                      <a:r>
                        <a:rPr lang="en-US" sz="900" b="0" i="0" u="none" strike="noStrike">
                          <a:solidFill>
                            <a:srgbClr val="000000"/>
                          </a:solidFill>
                          <a:effectLst/>
                          <a:latin typeface="Calibri" panose="020F0502020204030204" pitchFamily="34" charset="0"/>
                        </a:rPr>
                        <a:t>Setup/Configure Security</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2792458372"/>
                  </a:ext>
                </a:extLst>
              </a:tr>
              <a:tr h="183160">
                <a:tc>
                  <a:txBody>
                    <a:bodyPr/>
                    <a:lstStyle/>
                    <a:p>
                      <a:pPr algn="l" fontAlgn="b"/>
                      <a:r>
                        <a:rPr lang="en-US" sz="900" b="0" i="0" u="none" strike="noStrike">
                          <a:solidFill>
                            <a:srgbClr val="000000"/>
                          </a:solidFill>
                          <a:effectLst/>
                          <a:latin typeface="Calibri" panose="020F0502020204030204" pitchFamily="34" charset="0"/>
                        </a:rPr>
                        <a:t>Verify Cut Over Dates/Misc</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2580624601"/>
                  </a:ext>
                </a:extLst>
              </a:tr>
              <a:tr h="183160">
                <a:tc>
                  <a:txBody>
                    <a:bodyPr/>
                    <a:lstStyle/>
                    <a:p>
                      <a:pPr algn="l" fontAlgn="b"/>
                      <a:r>
                        <a:rPr lang="en-US" sz="900" b="1" i="0" u="none" strike="noStrike" dirty="0">
                          <a:solidFill>
                            <a:srgbClr val="000000"/>
                          </a:solidFill>
                          <a:effectLst/>
                          <a:latin typeface="Calibri" panose="020F0502020204030204" pitchFamily="34" charset="0"/>
                        </a:rPr>
                        <a:t>Custom Tasks</a:t>
                      </a:r>
                    </a:p>
                  </a:txBody>
                  <a:tcPr marL="3719" marR="3719" marT="3719"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tcPr>
                </a:tc>
                <a:extLst>
                  <a:ext uri="{0D108BD9-81ED-4DB2-BD59-A6C34878D82A}">
                    <a16:rowId xmlns:a16="http://schemas.microsoft.com/office/drawing/2014/main" val="1743600"/>
                  </a:ext>
                </a:extLst>
              </a:tr>
              <a:tr h="183160">
                <a:tc>
                  <a:txBody>
                    <a:bodyPr/>
                    <a:lstStyle/>
                    <a:p>
                      <a:pPr algn="l" fontAlgn="b"/>
                      <a:r>
                        <a:rPr lang="en-US" sz="900" b="0" i="0" u="none" strike="noStrike">
                          <a:solidFill>
                            <a:srgbClr val="000000"/>
                          </a:solidFill>
                          <a:effectLst/>
                          <a:latin typeface="Calibri" panose="020F0502020204030204" pitchFamily="34" charset="0"/>
                        </a:rPr>
                        <a:t>Start Replication Process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4051111703"/>
                  </a:ext>
                </a:extLst>
              </a:tr>
              <a:tr h="183160">
                <a:tc>
                  <a:txBody>
                    <a:bodyPr/>
                    <a:lstStyle/>
                    <a:p>
                      <a:pPr algn="l" fontAlgn="b"/>
                      <a:r>
                        <a:rPr lang="en-US" sz="900" b="0" i="0" u="none" strike="noStrike">
                          <a:solidFill>
                            <a:srgbClr val="000000"/>
                          </a:solidFill>
                          <a:effectLst/>
                          <a:latin typeface="Calibri" panose="020F0502020204030204" pitchFamily="34" charset="0"/>
                        </a:rPr>
                        <a:t>Tune CS/PS and other ASR components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 </a:t>
                      </a:r>
                    </a:p>
                  </a:txBody>
                  <a:tcPr marL="3719" marR="3719" marT="3719" marB="0" anchor="b">
                    <a:lnL>
                      <a:noFill/>
                    </a:lnL>
                    <a:lnR>
                      <a:noFill/>
                    </a:lnR>
                    <a:lnT>
                      <a:noFill/>
                    </a:lnT>
                    <a:lnB>
                      <a:noFill/>
                    </a:lnB>
                  </a:tcPr>
                </a:tc>
                <a:extLst>
                  <a:ext uri="{0D108BD9-81ED-4DB2-BD59-A6C34878D82A}">
                    <a16:rowId xmlns:a16="http://schemas.microsoft.com/office/drawing/2014/main" val="3966609174"/>
                  </a:ext>
                </a:extLst>
              </a:tr>
              <a:tr h="183160">
                <a:tc>
                  <a:txBody>
                    <a:bodyPr/>
                    <a:lstStyle/>
                    <a:p>
                      <a:pPr algn="l" fontAlgn="b"/>
                      <a:r>
                        <a:rPr lang="en-US" sz="900" b="0" i="0" u="none" strike="noStrike">
                          <a:solidFill>
                            <a:srgbClr val="000000"/>
                          </a:solidFill>
                          <a:effectLst/>
                          <a:latin typeface="Calibri" panose="020F0502020204030204" pitchFamily="34" charset="0"/>
                        </a:rPr>
                        <a:t>Ensure Data Replication Success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622544194"/>
                  </a:ext>
                </a:extLst>
              </a:tr>
              <a:tr h="183160">
                <a:tc>
                  <a:txBody>
                    <a:bodyPr/>
                    <a:lstStyle/>
                    <a:p>
                      <a:pPr algn="l" fontAlgn="b"/>
                      <a:r>
                        <a:rPr lang="en-US" sz="900" b="0" i="0" u="none" strike="noStrike">
                          <a:solidFill>
                            <a:srgbClr val="000000"/>
                          </a:solidFill>
                          <a:effectLst/>
                          <a:latin typeface="Calibri" panose="020F0502020204030204" pitchFamily="34" charset="0"/>
                        </a:rPr>
                        <a:t>Test Workloads (in customer batches)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3786625452"/>
                  </a:ext>
                </a:extLst>
              </a:tr>
              <a:tr h="183160">
                <a:tc>
                  <a:txBody>
                    <a:bodyPr/>
                    <a:lstStyle/>
                    <a:p>
                      <a:pPr algn="l" fontAlgn="b"/>
                      <a:r>
                        <a:rPr lang="en-US" sz="900" b="0" i="0" u="none" strike="noStrike">
                          <a:solidFill>
                            <a:srgbClr val="000000"/>
                          </a:solidFill>
                          <a:effectLst/>
                          <a:latin typeface="Calibri" panose="020F0502020204030204" pitchFamily="34" charset="0"/>
                        </a:rPr>
                        <a:t>Test Failover</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1634860423"/>
                  </a:ext>
                </a:extLst>
              </a:tr>
              <a:tr h="183160">
                <a:tc>
                  <a:txBody>
                    <a:bodyPr/>
                    <a:lstStyle/>
                    <a:p>
                      <a:pPr algn="l" fontAlgn="b"/>
                      <a:r>
                        <a:rPr lang="en-US" sz="900" b="0" i="0" u="none" strike="noStrike">
                          <a:solidFill>
                            <a:srgbClr val="000000"/>
                          </a:solidFill>
                          <a:effectLst/>
                          <a:latin typeface="Calibri" panose="020F0502020204030204" pitchFamily="34" charset="0"/>
                        </a:rPr>
                        <a:t>Test Traffic Redirection</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1502291487"/>
                  </a:ext>
                </a:extLst>
              </a:tr>
              <a:tr h="183160">
                <a:tc>
                  <a:txBody>
                    <a:bodyPr/>
                    <a:lstStyle/>
                    <a:p>
                      <a:pPr algn="l" fontAlgn="b"/>
                      <a:r>
                        <a:rPr lang="en-US" sz="900" b="0" i="0" u="none" strike="noStrike">
                          <a:solidFill>
                            <a:srgbClr val="000000"/>
                          </a:solidFill>
                          <a:effectLst/>
                          <a:latin typeface="Calibri" panose="020F0502020204030204" pitchFamily="34" charset="0"/>
                        </a:rPr>
                        <a:t>Repeat Process</a:t>
                      </a:r>
                    </a:p>
                  </a:txBody>
                  <a:tcPr marL="3719" marR="3719" marT="3719"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tcPr>
                </a:tc>
                <a:extLst>
                  <a:ext uri="{0D108BD9-81ED-4DB2-BD59-A6C34878D82A}">
                    <a16:rowId xmlns:a16="http://schemas.microsoft.com/office/drawing/2014/main" val="342662580"/>
                  </a:ext>
                </a:extLst>
              </a:tr>
              <a:tr h="183160">
                <a:tc>
                  <a:txBody>
                    <a:bodyPr/>
                    <a:lstStyle/>
                    <a:p>
                      <a:pPr algn="l" fontAlgn="b"/>
                      <a:r>
                        <a:rPr lang="en-US" sz="900" b="1" i="0" u="none" strike="noStrike">
                          <a:solidFill>
                            <a:srgbClr val="000000"/>
                          </a:solidFill>
                          <a:effectLst/>
                          <a:latin typeface="Calibri" panose="020F0502020204030204" pitchFamily="34" charset="0"/>
                        </a:rPr>
                        <a:t>Worloakd Optimization/Tuning</a:t>
                      </a:r>
                    </a:p>
                  </a:txBody>
                  <a:tcPr marL="3719" marR="3719" marT="3719"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tcPr>
                </a:tc>
                <a:extLst>
                  <a:ext uri="{0D108BD9-81ED-4DB2-BD59-A6C34878D82A}">
                    <a16:rowId xmlns:a16="http://schemas.microsoft.com/office/drawing/2014/main" val="116856416"/>
                  </a:ext>
                </a:extLst>
              </a:tr>
              <a:tr h="183160">
                <a:tc>
                  <a:txBody>
                    <a:bodyPr/>
                    <a:lstStyle/>
                    <a:p>
                      <a:pPr algn="l" fontAlgn="b"/>
                      <a:r>
                        <a:rPr lang="en-US" sz="900" b="0" i="0" u="none" strike="noStrike">
                          <a:solidFill>
                            <a:srgbClr val="000000"/>
                          </a:solidFill>
                          <a:effectLst/>
                          <a:latin typeface="Calibri" panose="020F0502020204030204" pitchFamily="34" charset="0"/>
                        </a:rPr>
                        <a:t>Monitoring Perf/Utilization</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380123966"/>
                  </a:ext>
                </a:extLst>
              </a:tr>
              <a:tr h="183160">
                <a:tc>
                  <a:txBody>
                    <a:bodyPr/>
                    <a:lstStyle/>
                    <a:p>
                      <a:pPr algn="l" fontAlgn="b"/>
                      <a:r>
                        <a:rPr lang="en-US" sz="900" b="0" i="0" u="none" strike="noStrike">
                          <a:solidFill>
                            <a:srgbClr val="000000"/>
                          </a:solidFill>
                          <a:effectLst/>
                          <a:latin typeface="Calibri" panose="020F0502020204030204" pitchFamily="34" charset="0"/>
                        </a:rPr>
                        <a:t>Testing Geo-Replication</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2624978703"/>
                  </a:ext>
                </a:extLst>
              </a:tr>
              <a:tr h="183160">
                <a:tc>
                  <a:txBody>
                    <a:bodyPr/>
                    <a:lstStyle/>
                    <a:p>
                      <a:pPr algn="l" fontAlgn="b"/>
                      <a:r>
                        <a:rPr lang="en-US" sz="900" b="0" i="0" u="none" strike="noStrike">
                          <a:solidFill>
                            <a:srgbClr val="000000"/>
                          </a:solidFill>
                          <a:effectLst/>
                          <a:latin typeface="Calibri" panose="020F0502020204030204" pitchFamily="34" charset="0"/>
                        </a:rPr>
                        <a:t>Ensuring Availability (AS)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3297732734"/>
                  </a:ext>
                </a:extLst>
              </a:tr>
              <a:tr h="183160">
                <a:tc>
                  <a:txBody>
                    <a:bodyPr/>
                    <a:lstStyle/>
                    <a:p>
                      <a:pPr algn="l" fontAlgn="b"/>
                      <a:r>
                        <a:rPr lang="en-US" sz="900" b="0" i="0" u="none" strike="noStrike">
                          <a:solidFill>
                            <a:srgbClr val="000000"/>
                          </a:solidFill>
                          <a:effectLst/>
                          <a:latin typeface="Calibri" panose="020F0502020204030204" pitchFamily="34" charset="0"/>
                        </a:rPr>
                        <a:t>Backup/DR Planning</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2377060612"/>
                  </a:ext>
                </a:extLst>
              </a:tr>
              <a:tr h="183160">
                <a:tc>
                  <a:txBody>
                    <a:bodyPr/>
                    <a:lstStyle/>
                    <a:p>
                      <a:pPr algn="l" fontAlgn="b"/>
                      <a:r>
                        <a:rPr lang="en-US" sz="900" b="1" i="0" u="none" strike="noStrike">
                          <a:solidFill>
                            <a:srgbClr val="000000"/>
                          </a:solidFill>
                          <a:effectLst/>
                          <a:latin typeface="Calibri" panose="020F0502020204030204" pitchFamily="34" charset="0"/>
                        </a:rPr>
                        <a:t>Datacenter Cut Over</a:t>
                      </a:r>
                    </a:p>
                  </a:txBody>
                  <a:tcPr marL="3719" marR="3719" marT="3719"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tcPr>
                </a:tc>
                <a:extLst>
                  <a:ext uri="{0D108BD9-81ED-4DB2-BD59-A6C34878D82A}">
                    <a16:rowId xmlns:a16="http://schemas.microsoft.com/office/drawing/2014/main" val="3322271039"/>
                  </a:ext>
                </a:extLst>
              </a:tr>
              <a:tr h="183160">
                <a:tc>
                  <a:txBody>
                    <a:bodyPr/>
                    <a:lstStyle/>
                    <a:p>
                      <a:pPr algn="l" fontAlgn="b"/>
                      <a:r>
                        <a:rPr lang="en-US" sz="900" b="0" i="0" u="none" strike="noStrike">
                          <a:solidFill>
                            <a:srgbClr val="000000"/>
                          </a:solidFill>
                          <a:effectLst/>
                          <a:latin typeface="Calibri" panose="020F0502020204030204" pitchFamily="34" charset="0"/>
                        </a:rPr>
                        <a:t>Traffic Routing Change</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2527925830"/>
                  </a:ext>
                </a:extLst>
              </a:tr>
              <a:tr h="183160">
                <a:tc>
                  <a:txBody>
                    <a:bodyPr/>
                    <a:lstStyle/>
                    <a:p>
                      <a:pPr algn="l" fontAlgn="b"/>
                      <a:r>
                        <a:rPr lang="en-US" sz="900" b="0" i="0" u="none" strike="noStrike">
                          <a:solidFill>
                            <a:srgbClr val="000000"/>
                          </a:solidFill>
                          <a:effectLst/>
                          <a:latin typeface="Calibri" panose="020F0502020204030204" pitchFamily="34" charset="0"/>
                        </a:rPr>
                        <a:t>Identity Resolutions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1301842650"/>
                  </a:ext>
                </a:extLst>
              </a:tr>
              <a:tr h="183160">
                <a:tc>
                  <a:txBody>
                    <a:bodyPr/>
                    <a:lstStyle/>
                    <a:p>
                      <a:pPr algn="l" fontAlgn="b"/>
                      <a:r>
                        <a:rPr lang="en-US" sz="900" b="0" i="0" u="none" strike="noStrike" dirty="0">
                          <a:solidFill>
                            <a:srgbClr val="000000"/>
                          </a:solidFill>
                          <a:effectLst/>
                          <a:latin typeface="Calibri" panose="020F0502020204030204" pitchFamily="34" charset="0"/>
                        </a:rPr>
                        <a:t>Cutover </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1656728506"/>
                  </a:ext>
                </a:extLst>
              </a:tr>
              <a:tr h="183160">
                <a:tc>
                  <a:txBody>
                    <a:bodyPr/>
                    <a:lstStyle/>
                    <a:p>
                      <a:pPr algn="l" fontAlgn="b"/>
                      <a:r>
                        <a:rPr lang="en-US" sz="900" b="0" i="0" u="none" strike="noStrike" dirty="0" err="1">
                          <a:solidFill>
                            <a:srgbClr val="000000"/>
                          </a:solidFill>
                          <a:effectLst/>
                          <a:latin typeface="Calibri" panose="020F0502020204030204" pitchFamily="34" charset="0"/>
                        </a:rPr>
                        <a:t>Montoring</a:t>
                      </a:r>
                      <a:r>
                        <a:rPr lang="en-US" sz="900" b="0" i="0" u="none" strike="noStrike" dirty="0">
                          <a:solidFill>
                            <a:srgbClr val="000000"/>
                          </a:solidFill>
                          <a:effectLst/>
                          <a:latin typeface="Calibri" panose="020F0502020204030204" pitchFamily="34" charset="0"/>
                        </a:rPr>
                        <a:t> </a:t>
                      </a:r>
                    </a:p>
                  </a:txBody>
                  <a:tcPr marL="3719" marR="3719" marT="3719" marB="0" anchor="b">
                    <a:lnL>
                      <a:noFill/>
                    </a:lnL>
                    <a:lnR>
                      <a:noFill/>
                    </a:lnR>
                    <a:lnT>
                      <a:noFill/>
                    </a:lnT>
                    <a:lnB>
                      <a:noFill/>
                    </a:lnB>
                  </a:tcPr>
                </a:tc>
                <a:tc>
                  <a:txBody>
                    <a:bodyPr/>
                    <a:lstStyle/>
                    <a:p>
                      <a:pPr algn="l" fontAlgn="b"/>
                      <a:r>
                        <a:rPr lang="en-US" sz="900" b="0" i="0" u="none" strike="noStrike" dirty="0">
                          <a:solidFill>
                            <a:srgbClr val="000000"/>
                          </a:solidFill>
                          <a:effectLst/>
                          <a:latin typeface="Calibri" panose="020F0502020204030204" pitchFamily="34" charset="0"/>
                        </a:rPr>
                        <a:t>Ongoing</a:t>
                      </a:r>
                    </a:p>
                  </a:txBody>
                  <a:tcPr marL="3719" marR="3719" marT="3719" marB="0" anchor="b">
                    <a:lnL>
                      <a:noFill/>
                    </a:lnL>
                    <a:lnR>
                      <a:noFill/>
                    </a:lnR>
                    <a:lnT>
                      <a:noFill/>
                    </a:lnT>
                    <a:lnB>
                      <a:noFill/>
                    </a:lnB>
                  </a:tcPr>
                </a:tc>
                <a:extLst>
                  <a:ext uri="{0D108BD9-81ED-4DB2-BD59-A6C34878D82A}">
                    <a16:rowId xmlns:a16="http://schemas.microsoft.com/office/drawing/2014/main" val="561528864"/>
                  </a:ext>
                </a:extLst>
              </a:tr>
            </a:tbl>
          </a:graphicData>
        </a:graphic>
      </p:graphicFrame>
      <p:sp>
        <p:nvSpPr>
          <p:cNvPr id="31" name="Left Brace 30">
            <a:extLst>
              <a:ext uri="{FF2B5EF4-FFF2-40B4-BE49-F238E27FC236}">
                <a16:creationId xmlns:a16="http://schemas.microsoft.com/office/drawing/2014/main" id="{22B19003-5213-4C77-8476-6F7A3B3DA226}"/>
              </a:ext>
            </a:extLst>
          </p:cNvPr>
          <p:cNvSpPr/>
          <p:nvPr/>
        </p:nvSpPr>
        <p:spPr>
          <a:xfrm rot="16200000">
            <a:off x="3642638" y="2893981"/>
            <a:ext cx="315636" cy="376935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a:extLst>
              <a:ext uri="{FF2B5EF4-FFF2-40B4-BE49-F238E27FC236}">
                <a16:creationId xmlns:a16="http://schemas.microsoft.com/office/drawing/2014/main" id="{70033ED6-00E2-4099-924F-342D54B4944E}"/>
              </a:ext>
            </a:extLst>
          </p:cNvPr>
          <p:cNvSpPr/>
          <p:nvPr/>
        </p:nvSpPr>
        <p:spPr bwMode="auto">
          <a:xfrm>
            <a:off x="1596653" y="5314147"/>
            <a:ext cx="2748436" cy="4494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chemeClr val="accent1">
                    <a:lumMod val="40000"/>
                    <a:lumOff val="60000"/>
                  </a:schemeClr>
                </a:solidFill>
              </a:rPr>
              <a:t>2-5 days</a:t>
            </a:r>
          </a:p>
        </p:txBody>
      </p:sp>
      <p:sp>
        <p:nvSpPr>
          <p:cNvPr id="38" name="Oval 37">
            <a:extLst>
              <a:ext uri="{FF2B5EF4-FFF2-40B4-BE49-F238E27FC236}">
                <a16:creationId xmlns:a16="http://schemas.microsoft.com/office/drawing/2014/main" id="{FF5497F2-041C-4224-B719-6E01B6C9050D}"/>
              </a:ext>
            </a:extLst>
          </p:cNvPr>
          <p:cNvSpPr/>
          <p:nvPr/>
        </p:nvSpPr>
        <p:spPr bwMode="auto">
          <a:xfrm>
            <a:off x="1196492" y="4799126"/>
            <a:ext cx="964498" cy="964498"/>
          </a:xfrm>
          <a:prstGeom prst="ellipse">
            <a:avLst/>
          </a:prstGeom>
          <a:solidFill>
            <a:schemeClr val="accent1">
              <a:lumMod val="40000"/>
              <a:lumOff val="60000"/>
            </a:schemeClr>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rPr>
              <a:t>Phase</a:t>
            </a: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latin typeface="+mj-lt"/>
              </a:rPr>
              <a:t>1a</a:t>
            </a:r>
          </a:p>
        </p:txBody>
      </p:sp>
      <p:sp>
        <p:nvSpPr>
          <p:cNvPr id="39" name="TextBox 38">
            <a:extLst>
              <a:ext uri="{FF2B5EF4-FFF2-40B4-BE49-F238E27FC236}">
                <a16:creationId xmlns:a16="http://schemas.microsoft.com/office/drawing/2014/main" id="{6ECD9743-8C13-47A6-87C9-EA8379396208}"/>
              </a:ext>
            </a:extLst>
          </p:cNvPr>
          <p:cNvSpPr txBox="1"/>
          <p:nvPr/>
        </p:nvSpPr>
        <p:spPr>
          <a:xfrm>
            <a:off x="2040669" y="4853320"/>
            <a:ext cx="2702714"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solidFill>
                  <a:schemeClr val="accent2"/>
                </a:solidFill>
                <a:latin typeface="Segoe Semibold" panose="020B0702040504020203" pitchFamily="34" charset="0"/>
              </a:defRPr>
            </a:lvl1pPr>
          </a:lstStyle>
          <a:p>
            <a:r>
              <a:rPr lang="en-US" dirty="0">
                <a:solidFill>
                  <a:schemeClr val="accent1">
                    <a:lumMod val="40000"/>
                    <a:lumOff val="60000"/>
                  </a:schemeClr>
                </a:solidFill>
              </a:rPr>
              <a:t>Piloting</a:t>
            </a:r>
          </a:p>
        </p:txBody>
      </p:sp>
      <p:graphicFrame>
        <p:nvGraphicFramePr>
          <p:cNvPr id="40" name="Table 39">
            <a:extLst>
              <a:ext uri="{FF2B5EF4-FFF2-40B4-BE49-F238E27FC236}">
                <a16:creationId xmlns:a16="http://schemas.microsoft.com/office/drawing/2014/main" id="{4015EB0E-EB66-4C92-802E-7800232E3E2E}"/>
              </a:ext>
            </a:extLst>
          </p:cNvPr>
          <p:cNvGraphicFramePr>
            <a:graphicFrameLocks noGrp="1"/>
          </p:cNvGraphicFramePr>
          <p:nvPr>
            <p:extLst>
              <p:ext uri="{D42A27DB-BD31-4B8C-83A1-F6EECF244321}">
                <p14:modId xmlns:p14="http://schemas.microsoft.com/office/powerpoint/2010/main" val="3844123165"/>
              </p:ext>
            </p:extLst>
          </p:nvPr>
        </p:nvGraphicFramePr>
        <p:xfrm>
          <a:off x="2064965" y="5865190"/>
          <a:ext cx="2775289" cy="876300"/>
        </p:xfrm>
        <a:graphic>
          <a:graphicData uri="http://schemas.openxmlformats.org/drawingml/2006/table">
            <a:tbl>
              <a:tblPr/>
              <a:tblGrid>
                <a:gridCol w="2201091">
                  <a:extLst>
                    <a:ext uri="{9D8B030D-6E8A-4147-A177-3AD203B41FA5}">
                      <a16:colId xmlns:a16="http://schemas.microsoft.com/office/drawing/2014/main" val="1260676149"/>
                    </a:ext>
                  </a:extLst>
                </a:gridCol>
                <a:gridCol w="574198">
                  <a:extLst>
                    <a:ext uri="{9D8B030D-6E8A-4147-A177-3AD203B41FA5}">
                      <a16:colId xmlns:a16="http://schemas.microsoft.com/office/drawing/2014/main" val="2807955327"/>
                    </a:ext>
                  </a:extLst>
                </a:gridCol>
              </a:tblGrid>
              <a:tr h="129570">
                <a:tc>
                  <a:txBody>
                    <a:bodyPr/>
                    <a:lstStyle/>
                    <a:p>
                      <a:pPr algn="l" fontAlgn="b"/>
                      <a:r>
                        <a:rPr lang="en-US" sz="1100" b="1" i="0" u="none" strike="noStrike">
                          <a:solidFill>
                            <a:srgbClr val="000000"/>
                          </a:solidFill>
                          <a:effectLst/>
                          <a:latin typeface="Calibri" panose="020F0502020204030204" pitchFamily="34" charset="0"/>
                        </a:rPr>
                        <a:t>Migration Prep. Phase</a:t>
                      </a:r>
                    </a:p>
                  </a:txBody>
                  <a:tcPr marL="7620" marR="7620" marT="7620" marB="0" anchor="b">
                    <a:lnL>
                      <a:noFill/>
                    </a:lnL>
                    <a:lnR>
                      <a:noFill/>
                    </a:lnR>
                    <a:lnT>
                      <a:noFill/>
                    </a:lnT>
                    <a:lnB>
                      <a:noFill/>
                    </a:lnB>
                  </a:tcPr>
                </a:tc>
                <a:tc>
                  <a:txBody>
                    <a:bodyPr/>
                    <a:lstStyle/>
                    <a:p>
                      <a:pPr algn="l" fontAlgn="b"/>
                      <a:r>
                        <a:rPr lang="en-US" sz="1100" b="1" i="0" u="none" strike="noStrike" dirty="0">
                          <a:solidFill>
                            <a:srgbClr val="000000"/>
                          </a:solidFill>
                          <a:effectLst/>
                          <a:latin typeface="Calibri" panose="020F0502020204030204" pitchFamily="34" charset="0"/>
                        </a:rPr>
                        <a:t>5 days</a:t>
                      </a:r>
                    </a:p>
                  </a:txBody>
                  <a:tcPr marL="7620" marR="7620" marT="7620" marB="0" anchor="b">
                    <a:lnL>
                      <a:noFill/>
                    </a:lnL>
                    <a:lnR>
                      <a:noFill/>
                    </a:lnR>
                    <a:lnT>
                      <a:noFill/>
                    </a:lnT>
                    <a:lnB>
                      <a:noFill/>
                    </a:lnB>
                  </a:tcPr>
                </a:tc>
                <a:extLst>
                  <a:ext uri="{0D108BD9-81ED-4DB2-BD59-A6C34878D82A}">
                    <a16:rowId xmlns:a16="http://schemas.microsoft.com/office/drawing/2014/main" val="2657742071"/>
                  </a:ext>
                </a:extLst>
              </a:tr>
              <a:tr h="129570">
                <a:tc>
                  <a:txBody>
                    <a:bodyPr/>
                    <a:lstStyle/>
                    <a:p>
                      <a:pPr algn="l" fontAlgn="b"/>
                      <a:r>
                        <a:rPr lang="en-US" sz="1100" b="0" i="0" u="none" strike="noStrike" dirty="0">
                          <a:solidFill>
                            <a:srgbClr val="000000"/>
                          </a:solidFill>
                          <a:effectLst/>
                          <a:latin typeface="Calibri" panose="020F0502020204030204" pitchFamily="34" charset="0"/>
                        </a:rPr>
                        <a:t>Identify Workloads/Setup Pilot </a:t>
                      </a:r>
                      <a:r>
                        <a:rPr lang="en-US" sz="1100" b="0" i="0" u="none" strike="noStrike" dirty="0" err="1">
                          <a:solidFill>
                            <a:srgbClr val="000000"/>
                          </a:solidFill>
                          <a:effectLst/>
                          <a:latin typeface="Calibri" panose="020F0502020204030204" pitchFamily="34" charset="0"/>
                        </a:rPr>
                        <a:t>Env</a:t>
                      </a:r>
                      <a:r>
                        <a:rPr lang="en-US" sz="1100" b="0" i="0" u="none" strike="noStrike" dirty="0">
                          <a:solidFill>
                            <a:srgbClr val="000000"/>
                          </a:solidFill>
                          <a:effectLst/>
                          <a:latin typeface="Calibri" panose="020F0502020204030204" pitchFamily="34" charset="0"/>
                        </a:rPr>
                        <a:t>.</a:t>
                      </a: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7620" marR="7620" marT="7620" marB="0" anchor="b">
                    <a:lnL>
                      <a:noFill/>
                    </a:lnL>
                    <a:lnR>
                      <a:noFill/>
                    </a:lnR>
                    <a:lnT>
                      <a:noFill/>
                    </a:lnT>
                    <a:lnB>
                      <a:noFill/>
                    </a:lnB>
                  </a:tcPr>
                </a:tc>
                <a:extLst>
                  <a:ext uri="{0D108BD9-81ED-4DB2-BD59-A6C34878D82A}">
                    <a16:rowId xmlns:a16="http://schemas.microsoft.com/office/drawing/2014/main" val="1545952784"/>
                  </a:ext>
                </a:extLst>
              </a:tr>
              <a:tr h="129570">
                <a:tc>
                  <a:txBody>
                    <a:bodyPr/>
                    <a:lstStyle/>
                    <a:p>
                      <a:pPr algn="l" fontAlgn="b"/>
                      <a:r>
                        <a:rPr lang="en-US" sz="1100" b="0" i="0" u="none" strike="noStrike" dirty="0">
                          <a:solidFill>
                            <a:srgbClr val="000000"/>
                          </a:solidFill>
                          <a:effectLst/>
                          <a:latin typeface="Calibri" panose="020F0502020204030204" pitchFamily="34" charset="0"/>
                        </a:rPr>
                        <a:t>Migrate Simple </a:t>
                      </a:r>
                      <a:r>
                        <a:rPr lang="en-US" sz="1100" b="0" i="0" u="none" strike="noStrike" dirty="0" err="1">
                          <a:solidFill>
                            <a:srgbClr val="000000"/>
                          </a:solidFill>
                          <a:effectLst/>
                          <a:latin typeface="Calibri" panose="020F0502020204030204" pitchFamily="34" charset="0"/>
                        </a:rPr>
                        <a:t>Wkld</a:t>
                      </a:r>
                      <a:endParaRPr lang="en-US"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7620" marR="7620" marT="7620" marB="0" anchor="b">
                    <a:lnL>
                      <a:noFill/>
                    </a:lnL>
                    <a:lnR>
                      <a:noFill/>
                    </a:lnR>
                    <a:lnT>
                      <a:noFill/>
                    </a:lnT>
                    <a:lnB>
                      <a:noFill/>
                    </a:lnB>
                  </a:tcPr>
                </a:tc>
                <a:extLst>
                  <a:ext uri="{0D108BD9-81ED-4DB2-BD59-A6C34878D82A}">
                    <a16:rowId xmlns:a16="http://schemas.microsoft.com/office/drawing/2014/main" val="549480291"/>
                  </a:ext>
                </a:extLst>
              </a:tr>
              <a:tr h="129570">
                <a:tc>
                  <a:txBody>
                    <a:bodyPr/>
                    <a:lstStyle/>
                    <a:p>
                      <a:pPr algn="l" fontAlgn="b"/>
                      <a:r>
                        <a:rPr lang="en-US" sz="1100" b="0" i="0" u="none" strike="noStrike" dirty="0">
                          <a:solidFill>
                            <a:srgbClr val="000000"/>
                          </a:solidFill>
                          <a:effectLst/>
                          <a:latin typeface="Calibri" panose="020F0502020204030204" pitchFamily="34" charset="0"/>
                        </a:rPr>
                        <a:t>Migrate Moderate Complex </a:t>
                      </a:r>
                      <a:r>
                        <a:rPr lang="en-US" sz="1100" b="0" i="0" u="none" strike="noStrike" dirty="0" err="1">
                          <a:solidFill>
                            <a:srgbClr val="000000"/>
                          </a:solidFill>
                          <a:effectLst/>
                          <a:latin typeface="Calibri" panose="020F0502020204030204" pitchFamily="34" charset="0"/>
                        </a:rPr>
                        <a:t>Wkld</a:t>
                      </a:r>
                      <a:endParaRPr lang="en-US"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3 days</a:t>
                      </a:r>
                    </a:p>
                  </a:txBody>
                  <a:tcPr marL="7620" marR="7620" marT="7620" marB="0" anchor="b">
                    <a:lnL>
                      <a:noFill/>
                    </a:lnL>
                    <a:lnR>
                      <a:noFill/>
                    </a:lnR>
                    <a:lnT>
                      <a:noFill/>
                    </a:lnT>
                    <a:lnB>
                      <a:noFill/>
                    </a:lnB>
                  </a:tcPr>
                </a:tc>
                <a:extLst>
                  <a:ext uri="{0D108BD9-81ED-4DB2-BD59-A6C34878D82A}">
                    <a16:rowId xmlns:a16="http://schemas.microsoft.com/office/drawing/2014/main" val="1822595589"/>
                  </a:ext>
                </a:extLst>
              </a:tr>
              <a:tr h="129570">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421526640"/>
                  </a:ext>
                </a:extLst>
              </a:tr>
            </a:tbl>
          </a:graphicData>
        </a:graphic>
      </p:graphicFrame>
    </p:spTree>
    <p:extLst>
      <p:ext uri="{BB962C8B-B14F-4D97-AF65-F5344CB8AC3E}">
        <p14:creationId xmlns:p14="http://schemas.microsoft.com/office/powerpoint/2010/main" val="265783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5DC5-C015-4F8D-8277-5D0A4373B0E6}"/>
              </a:ext>
            </a:extLst>
          </p:cNvPr>
          <p:cNvSpPr>
            <a:spLocks noGrp="1"/>
          </p:cNvSpPr>
          <p:nvPr>
            <p:ph type="title"/>
          </p:nvPr>
        </p:nvSpPr>
        <p:spPr/>
        <p:txBody>
          <a:bodyPr/>
          <a:lstStyle/>
          <a:p>
            <a:r>
              <a:rPr lang="en-US" dirty="0"/>
              <a:t>Pre-migration considerations</a:t>
            </a:r>
            <a:endParaRPr lang="sl-SI" dirty="0"/>
          </a:p>
        </p:txBody>
      </p:sp>
      <p:sp>
        <p:nvSpPr>
          <p:cNvPr id="3" name="Text Placeholder 2">
            <a:extLst>
              <a:ext uri="{FF2B5EF4-FFF2-40B4-BE49-F238E27FC236}">
                <a16:creationId xmlns:a16="http://schemas.microsoft.com/office/drawing/2014/main" id="{4CA1CBF2-EB5C-4DF4-8A9E-906B911F5193}"/>
              </a:ext>
            </a:extLst>
          </p:cNvPr>
          <p:cNvSpPr>
            <a:spLocks noGrp="1"/>
          </p:cNvSpPr>
          <p:nvPr>
            <p:ph type="body" sz="quarter" idx="10"/>
          </p:nvPr>
        </p:nvSpPr>
        <p:spPr>
          <a:xfrm>
            <a:off x="269239" y="1189177"/>
            <a:ext cx="11653523" cy="3120854"/>
          </a:xfrm>
        </p:spPr>
        <p:txBody>
          <a:bodyPr/>
          <a:lstStyle/>
          <a:p>
            <a:pPr marL="571500" indent="-571500">
              <a:buFontTx/>
              <a:buChar char="-"/>
            </a:pPr>
            <a:r>
              <a:rPr lang="en-US" dirty="0"/>
              <a:t>Partner Azure enablement and maturity</a:t>
            </a:r>
          </a:p>
          <a:p>
            <a:pPr marL="571500" indent="-571500">
              <a:buFontTx/>
              <a:buChar char="-"/>
            </a:pPr>
            <a:r>
              <a:rPr lang="en-US" dirty="0"/>
              <a:t>Business support systems integration</a:t>
            </a:r>
          </a:p>
          <a:p>
            <a:pPr marL="571500" indent="-571500">
              <a:buFontTx/>
              <a:buChar char="-"/>
            </a:pPr>
            <a:r>
              <a:rPr lang="en-US" dirty="0"/>
              <a:t>Operations support systems integration</a:t>
            </a:r>
          </a:p>
          <a:p>
            <a:pPr marL="571500" indent="-571500">
              <a:buFontTx/>
              <a:buChar char="-"/>
            </a:pPr>
            <a:r>
              <a:rPr lang="en-US" dirty="0"/>
              <a:t>Billing integration</a:t>
            </a:r>
          </a:p>
          <a:p>
            <a:pPr marL="571500" indent="-571500">
              <a:buFontTx/>
              <a:buChar char="-"/>
            </a:pPr>
            <a:r>
              <a:rPr lang="en-US" dirty="0"/>
              <a:t>Operations and support</a:t>
            </a:r>
          </a:p>
        </p:txBody>
      </p:sp>
    </p:spTree>
    <p:extLst>
      <p:ext uri="{BB962C8B-B14F-4D97-AF65-F5344CB8AC3E}">
        <p14:creationId xmlns:p14="http://schemas.microsoft.com/office/powerpoint/2010/main" val="13514903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65318" y="2609561"/>
            <a:ext cx="7958282" cy="1325563"/>
          </a:xfrm>
        </p:spPr>
        <p:txBody>
          <a:bodyPr/>
          <a:lstStyle/>
          <a:p>
            <a:pPr algn="ctr"/>
            <a:r>
              <a:rPr lang="en-US" dirty="0"/>
              <a:t>DC Migration</a:t>
            </a:r>
            <a:br>
              <a:rPr lang="en-US" dirty="0"/>
            </a:br>
            <a:r>
              <a:rPr lang="en-US" dirty="0"/>
              <a:t>Example Engagement</a:t>
            </a:r>
            <a:br>
              <a:rPr lang="en-US" dirty="0"/>
            </a:br>
            <a:r>
              <a:rPr lang="en-US" dirty="0"/>
              <a:t>Process</a:t>
            </a:r>
          </a:p>
        </p:txBody>
      </p:sp>
    </p:spTree>
    <p:extLst>
      <p:ext uri="{BB962C8B-B14F-4D97-AF65-F5344CB8AC3E}">
        <p14:creationId xmlns:p14="http://schemas.microsoft.com/office/powerpoint/2010/main" val="9844467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2C4B-17A9-49E9-9CA2-A86A8DA6E0EC}"/>
              </a:ext>
            </a:extLst>
          </p:cNvPr>
          <p:cNvSpPr>
            <a:spLocks noGrp="1"/>
          </p:cNvSpPr>
          <p:nvPr>
            <p:ph type="title" idx="4294967295"/>
          </p:nvPr>
        </p:nvSpPr>
        <p:spPr>
          <a:xfrm>
            <a:off x="0" y="6350"/>
            <a:ext cx="11655425" cy="804863"/>
          </a:xfrm>
        </p:spPr>
        <p:txBody>
          <a:bodyPr/>
          <a:lstStyle/>
          <a:p>
            <a:r>
              <a:rPr lang="en-US" sz="4000" dirty="0"/>
              <a:t>Typical Migration Project Team Structure</a:t>
            </a:r>
            <a:endParaRPr lang="en-IN" sz="4000" dirty="0"/>
          </a:p>
        </p:txBody>
      </p:sp>
      <p:pic>
        <p:nvPicPr>
          <p:cNvPr id="12" name="Picture 11">
            <a:extLst>
              <a:ext uri="{FF2B5EF4-FFF2-40B4-BE49-F238E27FC236}">
                <a16:creationId xmlns:a16="http://schemas.microsoft.com/office/drawing/2014/main" id="{382F3C8F-03FC-461D-A14C-A400845196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 t="26249" r="1" b="450"/>
          <a:stretch/>
        </p:blipFill>
        <p:spPr>
          <a:xfrm>
            <a:off x="0" y="811219"/>
            <a:ext cx="4124325" cy="5784905"/>
          </a:xfrm>
          <a:prstGeom prst="rect">
            <a:avLst/>
          </a:prstGeom>
        </p:spPr>
      </p:pic>
      <p:grpSp>
        <p:nvGrpSpPr>
          <p:cNvPr id="9" name="Group 8">
            <a:extLst>
              <a:ext uri="{FF2B5EF4-FFF2-40B4-BE49-F238E27FC236}">
                <a16:creationId xmlns:a16="http://schemas.microsoft.com/office/drawing/2014/main" id="{01A1B240-58F1-48B9-8983-6D5A8B3F1770}"/>
              </a:ext>
            </a:extLst>
          </p:cNvPr>
          <p:cNvGrpSpPr/>
          <p:nvPr/>
        </p:nvGrpSpPr>
        <p:grpSpPr>
          <a:xfrm>
            <a:off x="4124325" y="804648"/>
            <a:ext cx="7979185" cy="799477"/>
            <a:chOff x="897622" y="1600427"/>
            <a:chExt cx="10408670" cy="799477"/>
          </a:xfrm>
        </p:grpSpPr>
        <p:sp>
          <p:nvSpPr>
            <p:cNvPr id="36" name="Rectangle 35">
              <a:extLst>
                <a:ext uri="{FF2B5EF4-FFF2-40B4-BE49-F238E27FC236}">
                  <a16:creationId xmlns:a16="http://schemas.microsoft.com/office/drawing/2014/main" id="{2D2CB15C-5BEC-4666-9189-D64EF64288E2}"/>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Interact with customers, ensure communications and support</a:t>
              </a:r>
            </a:p>
          </p:txBody>
        </p:sp>
        <p:sp>
          <p:nvSpPr>
            <p:cNvPr id="37" name="Rectangle 36">
              <a:extLst>
                <a:ext uri="{FF2B5EF4-FFF2-40B4-BE49-F238E27FC236}">
                  <a16:creationId xmlns:a16="http://schemas.microsoft.com/office/drawing/2014/main" id="{381CFAF7-4B6D-46BD-9A16-029BCAF1D79F}"/>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Customer</a:t>
              </a:r>
            </a:p>
            <a:p>
              <a:pPr lvl="0" algn="ctr" defTabSz="711200">
                <a:lnSpc>
                  <a:spcPct val="90000"/>
                </a:lnSpc>
                <a:spcBef>
                  <a:spcPct val="0"/>
                </a:spcBef>
                <a:spcAft>
                  <a:spcPct val="35000"/>
                </a:spcAft>
              </a:pPr>
              <a:r>
                <a:rPr lang="en-US" sz="1600" dirty="0">
                  <a:latin typeface="Segoe UI" panose="020B0502040204020203" pitchFamily="34" charset="0"/>
                  <a:cs typeface="Segoe UI" panose="020B0502040204020203" pitchFamily="34" charset="0"/>
                </a:rPr>
                <a:t>Team</a:t>
              </a:r>
              <a:endParaRPr lang="en-IE" sz="1600" kern="1200" dirty="0">
                <a:latin typeface="Segoe UI" panose="020B0502040204020203" pitchFamily="34" charset="0"/>
                <a:cs typeface="Segoe UI" panose="020B0502040204020203" pitchFamily="34" charset="0"/>
              </a:endParaRPr>
            </a:p>
          </p:txBody>
        </p:sp>
      </p:grpSp>
      <p:grpSp>
        <p:nvGrpSpPr>
          <p:cNvPr id="44" name="Group 43">
            <a:extLst>
              <a:ext uri="{FF2B5EF4-FFF2-40B4-BE49-F238E27FC236}">
                <a16:creationId xmlns:a16="http://schemas.microsoft.com/office/drawing/2014/main" id="{E3DE1FE1-56A1-404E-B1D9-C34B92112547}"/>
              </a:ext>
            </a:extLst>
          </p:cNvPr>
          <p:cNvGrpSpPr/>
          <p:nvPr/>
        </p:nvGrpSpPr>
        <p:grpSpPr>
          <a:xfrm>
            <a:off x="4124325" y="3746544"/>
            <a:ext cx="7979185" cy="799477"/>
            <a:chOff x="897622" y="1600427"/>
            <a:chExt cx="10408670" cy="799477"/>
          </a:xfrm>
        </p:grpSpPr>
        <p:sp>
          <p:nvSpPr>
            <p:cNvPr id="45" name="Rectangle 44">
              <a:extLst>
                <a:ext uri="{FF2B5EF4-FFF2-40B4-BE49-F238E27FC236}">
                  <a16:creationId xmlns:a16="http://schemas.microsoft.com/office/drawing/2014/main" id="{1B6CD19D-030C-4B5A-8DF3-F8B3529C9838}"/>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PMs and TPMs responsible for project managing the migration effort</a:t>
              </a:r>
            </a:p>
          </p:txBody>
        </p:sp>
        <p:sp>
          <p:nvSpPr>
            <p:cNvPr id="46" name="Rectangle 45">
              <a:extLst>
                <a:ext uri="{FF2B5EF4-FFF2-40B4-BE49-F238E27FC236}">
                  <a16:creationId xmlns:a16="http://schemas.microsoft.com/office/drawing/2014/main" id="{6C2EEBC0-2F63-46C2-9DB6-FDBAB7712BF6}"/>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PM Team</a:t>
              </a:r>
              <a:endParaRPr lang="en-IE" sz="1600" kern="1200" dirty="0">
                <a:latin typeface="Segoe UI" panose="020B0502040204020203" pitchFamily="34" charset="0"/>
                <a:cs typeface="Segoe UI" panose="020B0502040204020203" pitchFamily="34" charset="0"/>
              </a:endParaRPr>
            </a:p>
          </p:txBody>
        </p:sp>
      </p:grpSp>
      <p:grpSp>
        <p:nvGrpSpPr>
          <p:cNvPr id="47" name="Group 46">
            <a:extLst>
              <a:ext uri="{FF2B5EF4-FFF2-40B4-BE49-F238E27FC236}">
                <a16:creationId xmlns:a16="http://schemas.microsoft.com/office/drawing/2014/main" id="{BF5F33CB-CB94-4D8A-8128-9F47614C47F6}"/>
              </a:ext>
            </a:extLst>
          </p:cNvPr>
          <p:cNvGrpSpPr/>
          <p:nvPr/>
        </p:nvGrpSpPr>
        <p:grpSpPr>
          <a:xfrm>
            <a:off x="4124325" y="1818396"/>
            <a:ext cx="7979185" cy="799477"/>
            <a:chOff x="897622" y="1600427"/>
            <a:chExt cx="10408670" cy="799477"/>
          </a:xfrm>
        </p:grpSpPr>
        <p:sp>
          <p:nvSpPr>
            <p:cNvPr id="48" name="Rectangle 47">
              <a:extLst>
                <a:ext uri="{FF2B5EF4-FFF2-40B4-BE49-F238E27FC236}">
                  <a16:creationId xmlns:a16="http://schemas.microsoft.com/office/drawing/2014/main" id="{20473E7A-68E1-4C97-8824-33299B585088}"/>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Partner team responsible for ALL shared services in the on-premise </a:t>
              </a:r>
              <a:r>
                <a:rPr lang="en-IE" dirty="0" err="1">
                  <a:solidFill>
                    <a:schemeClr val="bg1"/>
                  </a:solidFill>
                  <a:latin typeface="Segoe UI" panose="020B0502040204020203" pitchFamily="34" charset="0"/>
                  <a:cs typeface="Segoe UI" panose="020B0502040204020203" pitchFamily="34" charset="0"/>
                </a:rPr>
                <a:t>datacenter</a:t>
              </a:r>
              <a:endParaRPr lang="en-IE" dirty="0">
                <a:solidFill>
                  <a:schemeClr val="bg1"/>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0C015FB4-B19F-4AE2-AE08-AB68CD757F66}"/>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Shared Services </a:t>
              </a:r>
              <a:endParaRPr lang="en-IE" sz="1600" kern="1200" dirty="0">
                <a:latin typeface="Segoe UI" panose="020B0502040204020203" pitchFamily="34" charset="0"/>
                <a:cs typeface="Segoe UI" panose="020B0502040204020203" pitchFamily="34" charset="0"/>
              </a:endParaRPr>
            </a:p>
          </p:txBody>
        </p:sp>
      </p:grpSp>
      <p:grpSp>
        <p:nvGrpSpPr>
          <p:cNvPr id="50" name="Group 49">
            <a:extLst>
              <a:ext uri="{FF2B5EF4-FFF2-40B4-BE49-F238E27FC236}">
                <a16:creationId xmlns:a16="http://schemas.microsoft.com/office/drawing/2014/main" id="{55D536EB-4576-4A85-BB3F-42856BF20734}"/>
              </a:ext>
            </a:extLst>
          </p:cNvPr>
          <p:cNvGrpSpPr/>
          <p:nvPr/>
        </p:nvGrpSpPr>
        <p:grpSpPr>
          <a:xfrm>
            <a:off x="4124325" y="2782470"/>
            <a:ext cx="7979185" cy="799477"/>
            <a:chOff x="897622" y="1600427"/>
            <a:chExt cx="10408670" cy="799477"/>
          </a:xfrm>
        </p:grpSpPr>
        <p:sp>
          <p:nvSpPr>
            <p:cNvPr id="51" name="Rectangle 50">
              <a:extLst>
                <a:ext uri="{FF2B5EF4-FFF2-40B4-BE49-F238E27FC236}">
                  <a16:creationId xmlns:a16="http://schemas.microsoft.com/office/drawing/2014/main" id="{C7CE351D-346F-4151-8245-59F449E28CF9}"/>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The C-level and other stakeholders on partner/SI/MSFT teams overseeing the project</a:t>
              </a:r>
            </a:p>
          </p:txBody>
        </p:sp>
        <p:sp>
          <p:nvSpPr>
            <p:cNvPr id="52" name="Rectangle 51">
              <a:extLst>
                <a:ext uri="{FF2B5EF4-FFF2-40B4-BE49-F238E27FC236}">
                  <a16:creationId xmlns:a16="http://schemas.microsoft.com/office/drawing/2014/main" id="{B372BB07-4761-473B-A856-A1E5CC81D3DB}"/>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Execs Stakeholders</a:t>
              </a:r>
              <a:endParaRPr lang="en-IE" sz="1600" kern="1200" dirty="0">
                <a:latin typeface="Segoe UI" panose="020B0502040204020203" pitchFamily="34" charset="0"/>
                <a:cs typeface="Segoe UI" panose="020B0502040204020203" pitchFamily="34" charset="0"/>
              </a:endParaRPr>
            </a:p>
          </p:txBody>
        </p:sp>
      </p:grpSp>
      <p:grpSp>
        <p:nvGrpSpPr>
          <p:cNvPr id="53" name="Group 52">
            <a:extLst>
              <a:ext uri="{FF2B5EF4-FFF2-40B4-BE49-F238E27FC236}">
                <a16:creationId xmlns:a16="http://schemas.microsoft.com/office/drawing/2014/main" id="{F9BF9D0E-5232-4CCB-B50B-13968B6A75F9}"/>
              </a:ext>
            </a:extLst>
          </p:cNvPr>
          <p:cNvGrpSpPr/>
          <p:nvPr/>
        </p:nvGrpSpPr>
        <p:grpSpPr>
          <a:xfrm>
            <a:off x="4124325" y="4746441"/>
            <a:ext cx="7979185" cy="799477"/>
            <a:chOff x="897622" y="1600427"/>
            <a:chExt cx="10408670" cy="799477"/>
          </a:xfrm>
        </p:grpSpPr>
        <p:sp>
          <p:nvSpPr>
            <p:cNvPr id="54" name="Rectangle 53">
              <a:extLst>
                <a:ext uri="{FF2B5EF4-FFF2-40B4-BE49-F238E27FC236}">
                  <a16:creationId xmlns:a16="http://schemas.microsoft.com/office/drawing/2014/main" id="{9AE1BC31-6B07-4030-BB77-FA9275F56D7C}"/>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SI or Partner solution’s architects assessing workloads and planning migrations</a:t>
              </a:r>
            </a:p>
          </p:txBody>
        </p:sp>
        <p:sp>
          <p:nvSpPr>
            <p:cNvPr id="55" name="Rectangle 54">
              <a:extLst>
                <a:ext uri="{FF2B5EF4-FFF2-40B4-BE49-F238E27FC236}">
                  <a16:creationId xmlns:a16="http://schemas.microsoft.com/office/drawing/2014/main" id="{12F19A52-3BB1-4FDF-ADC7-C5AAE462D5DD}"/>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Solution Architects </a:t>
              </a:r>
            </a:p>
          </p:txBody>
        </p:sp>
      </p:grpSp>
      <p:grpSp>
        <p:nvGrpSpPr>
          <p:cNvPr id="56" name="Group 55">
            <a:extLst>
              <a:ext uri="{FF2B5EF4-FFF2-40B4-BE49-F238E27FC236}">
                <a16:creationId xmlns:a16="http://schemas.microsoft.com/office/drawing/2014/main" id="{10803C0D-7AD7-4054-9BF9-EFF6EBC94B5B}"/>
              </a:ext>
            </a:extLst>
          </p:cNvPr>
          <p:cNvGrpSpPr/>
          <p:nvPr/>
        </p:nvGrpSpPr>
        <p:grpSpPr>
          <a:xfrm>
            <a:off x="4129186" y="5796647"/>
            <a:ext cx="7979185" cy="799477"/>
            <a:chOff x="897622" y="1600427"/>
            <a:chExt cx="10408670" cy="799477"/>
          </a:xfrm>
        </p:grpSpPr>
        <p:sp>
          <p:nvSpPr>
            <p:cNvPr id="57" name="Rectangle 56">
              <a:extLst>
                <a:ext uri="{FF2B5EF4-FFF2-40B4-BE49-F238E27FC236}">
                  <a16:creationId xmlns:a16="http://schemas.microsoft.com/office/drawing/2014/main" id="{5BC3D7A5-3BC7-4CC2-B523-2B2492F8A7ED}"/>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Engineers/Testers and other IT Staff from Partner/SI doing migrations, testing, failovers and validations. </a:t>
              </a:r>
            </a:p>
          </p:txBody>
        </p:sp>
        <p:sp>
          <p:nvSpPr>
            <p:cNvPr id="58" name="Rectangle 57">
              <a:extLst>
                <a:ext uri="{FF2B5EF4-FFF2-40B4-BE49-F238E27FC236}">
                  <a16:creationId xmlns:a16="http://schemas.microsoft.com/office/drawing/2014/main" id="{DB0F4BFF-04A3-4417-AE8D-71C65E889013}"/>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Migration </a:t>
              </a:r>
            </a:p>
            <a:p>
              <a:pPr lvl="0" algn="ctr" defTabSz="711200">
                <a:lnSpc>
                  <a:spcPct val="90000"/>
                </a:lnSpc>
                <a:spcBef>
                  <a:spcPct val="0"/>
                </a:spcBef>
                <a:spcAft>
                  <a:spcPct val="35000"/>
                </a:spcAft>
              </a:pPr>
              <a:r>
                <a:rPr lang="en-US" sz="1600" dirty="0">
                  <a:latin typeface="Segoe UI" panose="020B0502040204020203" pitchFamily="34" charset="0"/>
                  <a:cs typeface="Segoe UI" panose="020B0502040204020203" pitchFamily="34" charset="0"/>
                </a:rPr>
                <a:t>Team</a:t>
              </a:r>
              <a:endParaRPr lang="en-IE" sz="1600" kern="12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279281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348" y="235443"/>
            <a:ext cx="10515600" cy="557367"/>
          </a:xfrm>
        </p:spPr>
        <p:txBody>
          <a:bodyPr>
            <a:normAutofit/>
          </a:bodyPr>
          <a:lstStyle/>
          <a:p>
            <a:r>
              <a:rPr lang="en-US" dirty="0"/>
              <a:t>Migration Process Team Coverage (RACI Model)</a:t>
            </a: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Copyright Sysgain, Inc. 2017 Confidential And Proprietary - All Rights Reserved</a:t>
            </a:r>
          </a:p>
        </p:txBody>
      </p:sp>
      <p:sp>
        <p:nvSpPr>
          <p:cNvPr id="9" name="TextBox 8"/>
          <p:cNvSpPr txBox="1"/>
          <p:nvPr/>
        </p:nvSpPr>
        <p:spPr>
          <a:xfrm>
            <a:off x="89348" y="1068104"/>
            <a:ext cx="68352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a:ea typeface="+mn-ea"/>
                <a:cs typeface="+mn-cs"/>
              </a:rPr>
              <a:t>Migration Pipeline Process… this sequence occurs for every Workload</a:t>
            </a:r>
          </a:p>
        </p:txBody>
      </p:sp>
      <p:graphicFrame>
        <p:nvGraphicFramePr>
          <p:cNvPr id="14" name="Table 13"/>
          <p:cNvGraphicFramePr>
            <a:graphicFrameLocks noGrp="1"/>
          </p:cNvGraphicFramePr>
          <p:nvPr>
            <p:extLst>
              <p:ext uri="{D42A27DB-BD31-4B8C-83A1-F6EECF244321}">
                <p14:modId xmlns:p14="http://schemas.microsoft.com/office/powerpoint/2010/main" val="2941561060"/>
              </p:ext>
            </p:extLst>
          </p:nvPr>
        </p:nvGraphicFramePr>
        <p:xfrm>
          <a:off x="143527" y="4451350"/>
          <a:ext cx="8584676" cy="1905000"/>
        </p:xfrm>
        <a:graphic>
          <a:graphicData uri="http://schemas.openxmlformats.org/drawingml/2006/table">
            <a:tbl>
              <a:tblPr firstRow="1" bandRow="1">
                <a:tableStyleId>{5C22544A-7EE6-4342-B048-85BDC9FD1C3A}</a:tableStyleId>
              </a:tblPr>
              <a:tblGrid>
                <a:gridCol w="2003366">
                  <a:extLst>
                    <a:ext uri="{9D8B030D-6E8A-4147-A177-3AD203B41FA5}">
                      <a16:colId xmlns:a16="http://schemas.microsoft.com/office/drawing/2014/main" val="342818021"/>
                    </a:ext>
                  </a:extLst>
                </a:gridCol>
                <a:gridCol w="6581310">
                  <a:extLst>
                    <a:ext uri="{9D8B030D-6E8A-4147-A177-3AD203B41FA5}">
                      <a16:colId xmlns:a16="http://schemas.microsoft.com/office/drawing/2014/main" val="2224392193"/>
                    </a:ext>
                  </a:extLst>
                </a:gridCol>
              </a:tblGrid>
              <a:tr h="321091">
                <a:tc>
                  <a:txBody>
                    <a:bodyPr/>
                    <a:lstStyle/>
                    <a:p>
                      <a:r>
                        <a:rPr lang="en-US" sz="1600" dirty="0"/>
                        <a:t>Type</a:t>
                      </a:r>
                    </a:p>
                  </a:txBody>
                  <a:tcPr/>
                </a:tc>
                <a:tc>
                  <a:txBody>
                    <a:bodyPr/>
                    <a:lstStyle/>
                    <a:p>
                      <a:r>
                        <a:rPr lang="en-US" sz="1600" dirty="0"/>
                        <a:t>Description</a:t>
                      </a:r>
                    </a:p>
                  </a:txBody>
                  <a:tcPr/>
                </a:tc>
                <a:extLst>
                  <a:ext uri="{0D108BD9-81ED-4DB2-BD59-A6C34878D82A}">
                    <a16:rowId xmlns:a16="http://schemas.microsoft.com/office/drawing/2014/main" val="485783629"/>
                  </a:ext>
                </a:extLst>
              </a:tr>
              <a:tr h="370840">
                <a:tc>
                  <a:txBody>
                    <a:bodyPr/>
                    <a:lstStyle/>
                    <a:p>
                      <a:r>
                        <a:rPr lang="en-US" sz="1600" b="1" dirty="0">
                          <a:latin typeface="Segoe UI Semilight" panose="020B0402040204020203" pitchFamily="34" charset="0"/>
                          <a:cs typeface="Segoe UI Semilight" panose="020B0402040204020203" pitchFamily="34" charset="0"/>
                        </a:rPr>
                        <a:t>R</a:t>
                      </a:r>
                      <a:r>
                        <a:rPr lang="en-US" sz="1200" dirty="0">
                          <a:latin typeface="Segoe UI Semilight" panose="020B0402040204020203" pitchFamily="34" charset="0"/>
                          <a:cs typeface="Segoe UI Semilight" panose="020B0402040204020203" pitchFamily="34" charset="0"/>
                        </a:rPr>
                        <a:t>esponsible</a:t>
                      </a:r>
                    </a:p>
                  </a:txBody>
                  <a:tcPr/>
                </a:tc>
                <a:tc>
                  <a:txBody>
                    <a:bodyPr/>
                    <a:lstStyle/>
                    <a:p>
                      <a:r>
                        <a:rPr lang="en-US" sz="1200" dirty="0">
                          <a:latin typeface="Segoe UI Semilight" panose="020B0402040204020203" pitchFamily="34" charset="0"/>
                          <a:cs typeface="Segoe UI Semilight" panose="020B0402040204020203" pitchFamily="34" charset="0"/>
                        </a:rPr>
                        <a:t>The ‘hands-on &amp; do it’ Team.  The ones that perform the actions and make the decisions</a:t>
                      </a:r>
                    </a:p>
                  </a:txBody>
                  <a:tcPr/>
                </a:tc>
                <a:extLst>
                  <a:ext uri="{0D108BD9-81ED-4DB2-BD59-A6C34878D82A}">
                    <a16:rowId xmlns:a16="http://schemas.microsoft.com/office/drawing/2014/main" val="1201253708"/>
                  </a:ext>
                </a:extLst>
              </a:tr>
              <a:tr h="370840">
                <a:tc>
                  <a:txBody>
                    <a:bodyPr/>
                    <a:lstStyle/>
                    <a:p>
                      <a:r>
                        <a:rPr lang="en-US" sz="1600" b="1" dirty="0">
                          <a:latin typeface="Segoe UI Semilight" panose="020B0402040204020203" pitchFamily="34" charset="0"/>
                          <a:cs typeface="Segoe UI Semilight" panose="020B0402040204020203" pitchFamily="34" charset="0"/>
                        </a:rPr>
                        <a:t>A</a:t>
                      </a:r>
                      <a:r>
                        <a:rPr lang="en-US" sz="1200" dirty="0">
                          <a:latin typeface="Segoe UI Semilight" panose="020B0402040204020203" pitchFamily="34" charset="0"/>
                          <a:cs typeface="Segoe UI Semilight" panose="020B0402040204020203" pitchFamily="34" charset="0"/>
                        </a:rPr>
                        <a:t>ccountable</a:t>
                      </a:r>
                    </a:p>
                  </a:txBody>
                  <a:tcPr/>
                </a:tc>
                <a:tc>
                  <a:txBody>
                    <a:bodyPr/>
                    <a:lstStyle/>
                    <a:p>
                      <a:r>
                        <a:rPr lang="en-US" sz="1200" dirty="0">
                          <a:latin typeface="Segoe UI Semilight" panose="020B0402040204020203" pitchFamily="34" charset="0"/>
                          <a:cs typeface="Segoe UI Semilight" panose="020B0402040204020203" pitchFamily="34" charset="0"/>
                        </a:rPr>
                        <a:t>The Team owning the outcome… whether it was done and done right will be their metric</a:t>
                      </a:r>
                    </a:p>
                  </a:txBody>
                  <a:tcPr/>
                </a:tc>
                <a:extLst>
                  <a:ext uri="{0D108BD9-81ED-4DB2-BD59-A6C34878D82A}">
                    <a16:rowId xmlns:a16="http://schemas.microsoft.com/office/drawing/2014/main" val="3765017763"/>
                  </a:ext>
                </a:extLst>
              </a:tr>
              <a:tr h="370840">
                <a:tc>
                  <a:txBody>
                    <a:bodyPr/>
                    <a:lstStyle/>
                    <a:p>
                      <a:r>
                        <a:rPr lang="en-US" sz="1600" b="1" dirty="0">
                          <a:latin typeface="Segoe UI Semilight" panose="020B0402040204020203" pitchFamily="34" charset="0"/>
                          <a:cs typeface="Segoe UI Semilight" panose="020B0402040204020203" pitchFamily="34" charset="0"/>
                        </a:rPr>
                        <a:t>C</a:t>
                      </a:r>
                      <a:r>
                        <a:rPr lang="en-US" sz="1200" dirty="0">
                          <a:latin typeface="Segoe UI Semilight" panose="020B0402040204020203" pitchFamily="34" charset="0"/>
                          <a:cs typeface="Segoe UI Semilight" panose="020B0402040204020203" pitchFamily="34" charset="0"/>
                        </a:rPr>
                        <a:t>onsulted</a:t>
                      </a:r>
                    </a:p>
                  </a:txBody>
                  <a:tcPr/>
                </a:tc>
                <a:tc>
                  <a:txBody>
                    <a:bodyPr/>
                    <a:lstStyle/>
                    <a:p>
                      <a:r>
                        <a:rPr lang="en-US" sz="1200" dirty="0">
                          <a:latin typeface="Segoe UI Semilight" panose="020B0402040204020203" pitchFamily="34" charset="0"/>
                          <a:cs typeface="Segoe UI Semilight" panose="020B0402040204020203" pitchFamily="34" charset="0"/>
                        </a:rPr>
                        <a:t>The Team that will have vital input and insight, they need to be part of the ‘R’ Team decisions</a:t>
                      </a:r>
                    </a:p>
                  </a:txBody>
                  <a:tcPr/>
                </a:tc>
                <a:extLst>
                  <a:ext uri="{0D108BD9-81ED-4DB2-BD59-A6C34878D82A}">
                    <a16:rowId xmlns:a16="http://schemas.microsoft.com/office/drawing/2014/main" val="4097348473"/>
                  </a:ext>
                </a:extLst>
              </a:tr>
              <a:tr h="370840">
                <a:tc>
                  <a:txBody>
                    <a:bodyPr/>
                    <a:lstStyle/>
                    <a:p>
                      <a:r>
                        <a:rPr lang="en-US" sz="1600" b="1" dirty="0">
                          <a:latin typeface="Segoe UI Semilight" panose="020B0402040204020203" pitchFamily="34" charset="0"/>
                          <a:cs typeface="Segoe UI Semilight" panose="020B0402040204020203" pitchFamily="34" charset="0"/>
                        </a:rPr>
                        <a:t>I</a:t>
                      </a:r>
                      <a:r>
                        <a:rPr lang="en-US" sz="1200" dirty="0">
                          <a:latin typeface="Segoe UI Semilight" panose="020B0402040204020203" pitchFamily="34" charset="0"/>
                          <a:cs typeface="Segoe UI Semilight" panose="020B0402040204020203" pitchFamily="34" charset="0"/>
                        </a:rPr>
                        <a:t>nformed</a:t>
                      </a:r>
                    </a:p>
                  </a:txBody>
                  <a:tcPr/>
                </a:tc>
                <a:tc>
                  <a:txBody>
                    <a:bodyPr/>
                    <a:lstStyle/>
                    <a:p>
                      <a:r>
                        <a:rPr lang="en-US" sz="1200" dirty="0">
                          <a:latin typeface="Segoe UI Semilight" panose="020B0402040204020203" pitchFamily="34" charset="0"/>
                          <a:cs typeface="Segoe UI Semilight" panose="020B0402040204020203" pitchFamily="34" charset="0"/>
                        </a:rPr>
                        <a:t>The Team that needs to be kept</a:t>
                      </a:r>
                      <a:r>
                        <a:rPr lang="en-US" sz="1200" baseline="0" dirty="0">
                          <a:latin typeface="Segoe UI Semilight" panose="020B0402040204020203" pitchFamily="34" charset="0"/>
                          <a:cs typeface="Segoe UI Semilight" panose="020B0402040204020203" pitchFamily="34" charset="0"/>
                        </a:rPr>
                        <a:t> up to date so they don’t make mistakes about their responsibilities</a:t>
                      </a:r>
                      <a:endParaRPr lang="en-US" sz="1200" dirty="0">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298982668"/>
                  </a:ext>
                </a:extLst>
              </a:tr>
            </a:tbl>
          </a:graphicData>
        </a:graphic>
      </p:graphicFrame>
      <p:graphicFrame>
        <p:nvGraphicFramePr>
          <p:cNvPr id="13" name="Table 12">
            <a:extLst>
              <a:ext uri="{FF2B5EF4-FFF2-40B4-BE49-F238E27FC236}">
                <a16:creationId xmlns:a16="http://schemas.microsoft.com/office/drawing/2014/main" id="{41F0F553-3B31-4099-B8FA-E1BD2D5A3C66}"/>
              </a:ext>
            </a:extLst>
          </p:cNvPr>
          <p:cNvGraphicFramePr>
            <a:graphicFrameLocks noGrp="1"/>
          </p:cNvGraphicFramePr>
          <p:nvPr>
            <p:extLst>
              <p:ext uri="{D42A27DB-BD31-4B8C-83A1-F6EECF244321}">
                <p14:modId xmlns:p14="http://schemas.microsoft.com/office/powerpoint/2010/main" val="1986329045"/>
              </p:ext>
            </p:extLst>
          </p:nvPr>
        </p:nvGraphicFramePr>
        <p:xfrm>
          <a:off x="143525" y="1437436"/>
          <a:ext cx="8584678" cy="2860057"/>
        </p:xfrm>
        <a:graphic>
          <a:graphicData uri="http://schemas.openxmlformats.org/drawingml/2006/table">
            <a:tbl>
              <a:tblPr firstRow="1" bandRow="1">
                <a:tableStyleId>{5C22544A-7EE6-4342-B048-85BDC9FD1C3A}</a:tableStyleId>
              </a:tblPr>
              <a:tblGrid>
                <a:gridCol w="1439968">
                  <a:extLst>
                    <a:ext uri="{9D8B030D-6E8A-4147-A177-3AD203B41FA5}">
                      <a16:colId xmlns:a16="http://schemas.microsoft.com/office/drawing/2014/main" val="2473502618"/>
                    </a:ext>
                  </a:extLst>
                </a:gridCol>
                <a:gridCol w="1233884">
                  <a:extLst>
                    <a:ext uri="{9D8B030D-6E8A-4147-A177-3AD203B41FA5}">
                      <a16:colId xmlns:a16="http://schemas.microsoft.com/office/drawing/2014/main" val="4184382377"/>
                    </a:ext>
                  </a:extLst>
                </a:gridCol>
                <a:gridCol w="1321238">
                  <a:extLst>
                    <a:ext uri="{9D8B030D-6E8A-4147-A177-3AD203B41FA5}">
                      <a16:colId xmlns:a16="http://schemas.microsoft.com/office/drawing/2014/main" val="3425992688"/>
                    </a:ext>
                  </a:extLst>
                </a:gridCol>
                <a:gridCol w="1147397">
                  <a:extLst>
                    <a:ext uri="{9D8B030D-6E8A-4147-A177-3AD203B41FA5}">
                      <a16:colId xmlns:a16="http://schemas.microsoft.com/office/drawing/2014/main" val="534122298"/>
                    </a:ext>
                  </a:extLst>
                </a:gridCol>
                <a:gridCol w="1147397">
                  <a:extLst>
                    <a:ext uri="{9D8B030D-6E8A-4147-A177-3AD203B41FA5}">
                      <a16:colId xmlns:a16="http://schemas.microsoft.com/office/drawing/2014/main" val="4198298667"/>
                    </a:ext>
                  </a:extLst>
                </a:gridCol>
                <a:gridCol w="1147397">
                  <a:extLst>
                    <a:ext uri="{9D8B030D-6E8A-4147-A177-3AD203B41FA5}">
                      <a16:colId xmlns:a16="http://schemas.microsoft.com/office/drawing/2014/main" val="4159853718"/>
                    </a:ext>
                  </a:extLst>
                </a:gridCol>
                <a:gridCol w="1147397">
                  <a:extLst>
                    <a:ext uri="{9D8B030D-6E8A-4147-A177-3AD203B41FA5}">
                      <a16:colId xmlns:a16="http://schemas.microsoft.com/office/drawing/2014/main" val="1768352459"/>
                    </a:ext>
                  </a:extLst>
                </a:gridCol>
              </a:tblGrid>
              <a:tr h="826647">
                <a:tc>
                  <a:txBody>
                    <a:bodyPr/>
                    <a:lstStyle/>
                    <a:p>
                      <a:pPr algn="ctr"/>
                      <a:r>
                        <a:rPr lang="en-US" sz="1200" dirty="0">
                          <a:latin typeface="Arial Narrow" panose="020B0606020202030204" pitchFamily="34" charset="0"/>
                        </a:rPr>
                        <a:t>TEAMS</a:t>
                      </a:r>
                    </a:p>
                  </a:txBody>
                  <a:tcPr anchor="ctr"/>
                </a:tc>
                <a:tc>
                  <a:txBody>
                    <a:bodyPr/>
                    <a:lstStyle/>
                    <a:p>
                      <a:pPr algn="ctr"/>
                      <a:r>
                        <a:rPr lang="en-US" sz="1200" dirty="0">
                          <a:latin typeface="Arial Narrow" panose="020B0606020202030204" pitchFamily="34" charset="0"/>
                        </a:rPr>
                        <a:t>Readiness Assessment</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Migration Planning</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Migration Execution</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Migration Verification</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Cutover/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Testing</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Migration Completion Milestone</a:t>
                      </a:r>
                    </a:p>
                  </a:txBody>
                  <a:tcPr anchor="b"/>
                </a:tc>
                <a:extLst>
                  <a:ext uri="{0D108BD9-81ED-4DB2-BD59-A6C34878D82A}">
                    <a16:rowId xmlns:a16="http://schemas.microsoft.com/office/drawing/2014/main" val="214852368"/>
                  </a:ext>
                </a:extLst>
              </a:tr>
              <a:tr h="478930">
                <a:tc>
                  <a:txBody>
                    <a:bodyPr/>
                    <a:lstStyle/>
                    <a:p>
                      <a:pPr algn="ctr"/>
                      <a:r>
                        <a:rPr lang="en-US" sz="1400" b="1" dirty="0"/>
                        <a:t>Partner / </a:t>
                      </a:r>
                    </a:p>
                    <a:p>
                      <a:pPr algn="ctr"/>
                      <a:r>
                        <a:rPr lang="en-US" sz="1400" b="1" dirty="0"/>
                        <a:t>Customer </a:t>
                      </a:r>
                    </a:p>
                  </a:txBody>
                  <a:tcPr/>
                </a:tc>
                <a:tc>
                  <a:txBody>
                    <a:bodyPr/>
                    <a:lstStyle/>
                    <a:p>
                      <a:pPr algn="ctr"/>
                      <a:r>
                        <a:rPr lang="en-US" sz="1600" dirty="0"/>
                        <a:t>C</a:t>
                      </a:r>
                    </a:p>
                  </a:txBody>
                  <a:tcPr/>
                </a:tc>
                <a:tc>
                  <a:txBody>
                    <a:bodyPr/>
                    <a:lstStyle/>
                    <a:p>
                      <a:pPr algn="ctr"/>
                      <a:r>
                        <a:rPr lang="en-US" sz="1600" dirty="0"/>
                        <a:t>I</a:t>
                      </a:r>
                    </a:p>
                  </a:txBody>
                  <a:tcPr/>
                </a:tc>
                <a:tc>
                  <a:txBody>
                    <a:bodyPr/>
                    <a:lstStyle/>
                    <a:p>
                      <a:pPr algn="ctr"/>
                      <a:r>
                        <a:rPr lang="en-US" sz="1600" dirty="0"/>
                        <a:t>I</a:t>
                      </a:r>
                    </a:p>
                  </a:txBody>
                  <a:tcPr/>
                </a:tc>
                <a:tc>
                  <a:txBody>
                    <a:bodyPr/>
                    <a:lstStyle/>
                    <a:p>
                      <a:pPr algn="ctr"/>
                      <a:r>
                        <a:rPr lang="en-US" sz="1600" dirty="0"/>
                        <a:t>R</a:t>
                      </a:r>
                    </a:p>
                  </a:txBody>
                  <a:tcPr/>
                </a:tc>
                <a:tc>
                  <a:txBody>
                    <a:bodyPr/>
                    <a:lstStyle/>
                    <a:p>
                      <a:pPr algn="ctr"/>
                      <a:r>
                        <a:rPr lang="en-US" sz="1600" dirty="0"/>
                        <a:t>R</a:t>
                      </a:r>
                    </a:p>
                  </a:txBody>
                  <a:tcPr/>
                </a:tc>
                <a:tc>
                  <a:txBody>
                    <a:bodyPr/>
                    <a:lstStyle/>
                    <a:p>
                      <a:pPr algn="ctr"/>
                      <a:r>
                        <a:rPr lang="en-US" sz="1600" dirty="0"/>
                        <a:t>R</a:t>
                      </a:r>
                    </a:p>
                  </a:txBody>
                  <a:tcPr/>
                </a:tc>
                <a:extLst>
                  <a:ext uri="{0D108BD9-81ED-4DB2-BD59-A6C34878D82A}">
                    <a16:rowId xmlns:a16="http://schemas.microsoft.com/office/drawing/2014/main" val="2535327547"/>
                  </a:ext>
                </a:extLst>
              </a:tr>
              <a:tr h="478930">
                <a:tc>
                  <a:txBody>
                    <a:bodyPr/>
                    <a:lstStyle/>
                    <a:p>
                      <a:pPr algn="ctr"/>
                      <a:r>
                        <a:rPr lang="en-US" sz="1400" b="1" dirty="0"/>
                        <a:t>Solution Architect</a:t>
                      </a:r>
                    </a:p>
                  </a:txBody>
                  <a:tcPr/>
                </a:tc>
                <a:tc>
                  <a:txBody>
                    <a:bodyPr/>
                    <a:lstStyle/>
                    <a:p>
                      <a:pPr algn="ctr"/>
                      <a:r>
                        <a:rPr lang="en-US" sz="1600" dirty="0"/>
                        <a:t>R</a:t>
                      </a:r>
                    </a:p>
                  </a:txBody>
                  <a:tcPr/>
                </a:tc>
                <a:tc>
                  <a:txBody>
                    <a:bodyPr/>
                    <a:lstStyle/>
                    <a:p>
                      <a:pPr algn="ctr"/>
                      <a:r>
                        <a:rPr lang="en-US" sz="1600" dirty="0"/>
                        <a:t>C</a:t>
                      </a:r>
                    </a:p>
                  </a:txBody>
                  <a:tcPr/>
                </a:tc>
                <a:tc>
                  <a:txBody>
                    <a:bodyPr/>
                    <a:lstStyle/>
                    <a:p>
                      <a:pPr algn="ctr"/>
                      <a:r>
                        <a:rPr lang="en-US" sz="1600" dirty="0"/>
                        <a:t>C</a:t>
                      </a:r>
                    </a:p>
                  </a:txBody>
                  <a:tcPr/>
                </a:tc>
                <a:tc>
                  <a:txBody>
                    <a:bodyPr/>
                    <a:lstStyle/>
                    <a:p>
                      <a:pPr algn="ctr"/>
                      <a:r>
                        <a:rPr lang="en-US" sz="1600" dirty="0"/>
                        <a:t>I</a:t>
                      </a:r>
                    </a:p>
                  </a:txBody>
                  <a:tcPr/>
                </a:tc>
                <a:tc>
                  <a:txBody>
                    <a:bodyPr/>
                    <a:lstStyle/>
                    <a:p>
                      <a:pPr algn="ctr"/>
                      <a:r>
                        <a:rPr lang="en-US" sz="1600" dirty="0"/>
                        <a:t>C</a:t>
                      </a:r>
                    </a:p>
                  </a:txBody>
                  <a:tcPr/>
                </a:tc>
                <a:tc>
                  <a:txBody>
                    <a:bodyPr/>
                    <a:lstStyle/>
                    <a:p>
                      <a:pPr algn="ctr"/>
                      <a:r>
                        <a:rPr lang="en-US" sz="1600" dirty="0"/>
                        <a:t>I</a:t>
                      </a:r>
                    </a:p>
                  </a:txBody>
                  <a:tcPr/>
                </a:tc>
                <a:extLst>
                  <a:ext uri="{0D108BD9-81ED-4DB2-BD59-A6C34878D82A}">
                    <a16:rowId xmlns:a16="http://schemas.microsoft.com/office/drawing/2014/main" val="4038019624"/>
                  </a:ext>
                </a:extLst>
              </a:tr>
              <a:tr h="478930">
                <a:tc>
                  <a:txBody>
                    <a:bodyPr/>
                    <a:lstStyle/>
                    <a:p>
                      <a:pPr algn="ctr"/>
                      <a:r>
                        <a:rPr lang="en-US" sz="1400" b="1" dirty="0"/>
                        <a:t>Migration </a:t>
                      </a:r>
                      <a:r>
                        <a:rPr lang="en-US" sz="1400" b="1" dirty="0" err="1"/>
                        <a:t>Engieers</a:t>
                      </a:r>
                      <a:endParaRPr lang="en-US" sz="1400" b="1" dirty="0"/>
                    </a:p>
                  </a:txBody>
                  <a:tcPr/>
                </a:tc>
                <a:tc>
                  <a:txBody>
                    <a:bodyPr/>
                    <a:lstStyle/>
                    <a:p>
                      <a:pPr algn="ctr"/>
                      <a:r>
                        <a:rPr lang="en-US" sz="1600" dirty="0"/>
                        <a:t>I</a:t>
                      </a:r>
                    </a:p>
                  </a:txBody>
                  <a:tcPr/>
                </a:tc>
                <a:tc>
                  <a:txBody>
                    <a:bodyPr/>
                    <a:lstStyle/>
                    <a:p>
                      <a:pPr algn="ctr"/>
                      <a:r>
                        <a:rPr lang="en-US" sz="1600" dirty="0"/>
                        <a:t>R</a:t>
                      </a:r>
                    </a:p>
                  </a:txBody>
                  <a:tcPr/>
                </a:tc>
                <a:tc>
                  <a:txBody>
                    <a:bodyPr/>
                    <a:lstStyle/>
                    <a:p>
                      <a:pPr algn="ctr"/>
                      <a:r>
                        <a:rPr lang="en-US" sz="1600" dirty="0"/>
                        <a:t>R</a:t>
                      </a:r>
                    </a:p>
                  </a:txBody>
                  <a:tcPr/>
                </a:tc>
                <a:tc>
                  <a:txBody>
                    <a:bodyPr/>
                    <a:lstStyle/>
                    <a:p>
                      <a:pPr algn="ctr"/>
                      <a:r>
                        <a:rPr lang="en-US" sz="1600" dirty="0"/>
                        <a:t>I</a:t>
                      </a:r>
                    </a:p>
                  </a:txBody>
                  <a:tcPr/>
                </a:tc>
                <a:tc>
                  <a:txBody>
                    <a:bodyPr/>
                    <a:lstStyle/>
                    <a:p>
                      <a:pPr algn="ctr"/>
                      <a:r>
                        <a:rPr lang="en-US" sz="1600" dirty="0"/>
                        <a:t>I</a:t>
                      </a:r>
                    </a:p>
                  </a:txBody>
                  <a:tcPr/>
                </a:tc>
                <a:tc>
                  <a:txBody>
                    <a:bodyPr/>
                    <a:lstStyle/>
                    <a:p>
                      <a:pPr algn="ctr"/>
                      <a:r>
                        <a:rPr lang="en-US" sz="1600" dirty="0"/>
                        <a:t>I</a:t>
                      </a:r>
                    </a:p>
                  </a:txBody>
                  <a:tcPr/>
                </a:tc>
                <a:extLst>
                  <a:ext uri="{0D108BD9-81ED-4DB2-BD59-A6C34878D82A}">
                    <a16:rowId xmlns:a16="http://schemas.microsoft.com/office/drawing/2014/main" val="968535019"/>
                  </a:ext>
                </a:extLst>
              </a:tr>
              <a:tr h="478930">
                <a:tc>
                  <a:txBody>
                    <a:bodyPr/>
                    <a:lstStyle/>
                    <a:p>
                      <a:pPr algn="ctr"/>
                      <a:r>
                        <a:rPr lang="en-US" sz="1400" b="1" dirty="0"/>
                        <a:t>TPM/PM</a:t>
                      </a:r>
                    </a:p>
                  </a:txBody>
                  <a:tcPr/>
                </a:tc>
                <a:tc>
                  <a:txBody>
                    <a:bodyPr/>
                    <a:lstStyle/>
                    <a:p>
                      <a:pPr algn="ctr"/>
                      <a:r>
                        <a:rPr lang="en-US" sz="1600" dirty="0"/>
                        <a: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a:t>
                      </a:r>
                    </a:p>
                  </a:txBody>
                  <a:tcPr/>
                </a:tc>
                <a:tc>
                  <a:txBody>
                    <a:bodyPr/>
                    <a:lstStyle/>
                    <a:p>
                      <a:pPr algn="ctr"/>
                      <a:r>
                        <a:rPr lang="en-US" sz="1600" dirty="0"/>
                        <a: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a:t>
                      </a:r>
                    </a:p>
                  </a:txBody>
                  <a:tcPr/>
                </a:tc>
                <a:extLst>
                  <a:ext uri="{0D108BD9-81ED-4DB2-BD59-A6C34878D82A}">
                    <a16:rowId xmlns:a16="http://schemas.microsoft.com/office/drawing/2014/main" val="3273482301"/>
                  </a:ext>
                </a:extLst>
              </a:tr>
            </a:tbl>
          </a:graphicData>
        </a:graphic>
      </p:graphicFrame>
    </p:spTree>
    <p:extLst>
      <p:ext uri="{BB962C8B-B14F-4D97-AF65-F5344CB8AC3E}">
        <p14:creationId xmlns:p14="http://schemas.microsoft.com/office/powerpoint/2010/main" val="4245791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3AF281-44D8-4A39-AD7F-484A22EE4C35}"/>
              </a:ext>
            </a:extLst>
          </p:cNvPr>
          <p:cNvPicPr>
            <a:picLocks noChangeAspect="1"/>
          </p:cNvPicPr>
          <p:nvPr/>
        </p:nvPicPr>
        <p:blipFill>
          <a:blip r:embed="rId3"/>
          <a:stretch>
            <a:fillRect/>
          </a:stretch>
        </p:blipFill>
        <p:spPr>
          <a:xfrm>
            <a:off x="273656" y="1134433"/>
            <a:ext cx="11780521" cy="4007221"/>
          </a:xfrm>
          <a:prstGeom prst="rect">
            <a:avLst/>
          </a:prstGeom>
        </p:spPr>
      </p:pic>
      <p:sp>
        <p:nvSpPr>
          <p:cNvPr id="4" name="Title 3">
            <a:extLst>
              <a:ext uri="{FF2B5EF4-FFF2-40B4-BE49-F238E27FC236}">
                <a16:creationId xmlns:a16="http://schemas.microsoft.com/office/drawing/2014/main" id="{E61BF593-360C-4D07-ADD8-1C4B04BB34A7}"/>
              </a:ext>
            </a:extLst>
          </p:cNvPr>
          <p:cNvSpPr>
            <a:spLocks noGrp="1"/>
          </p:cNvSpPr>
          <p:nvPr>
            <p:ph type="title"/>
          </p:nvPr>
        </p:nvSpPr>
        <p:spPr/>
        <p:txBody>
          <a:bodyPr/>
          <a:lstStyle/>
          <a:p>
            <a:r>
              <a:rPr lang="en-US" dirty="0"/>
              <a:t>Sample migration process definition</a:t>
            </a:r>
            <a:endParaRPr lang="sl-SI" dirty="0"/>
          </a:p>
        </p:txBody>
      </p:sp>
    </p:spTree>
    <p:extLst>
      <p:ext uri="{BB962C8B-B14F-4D97-AF65-F5344CB8AC3E}">
        <p14:creationId xmlns:p14="http://schemas.microsoft.com/office/powerpoint/2010/main" val="12238673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4206B0-3B5C-4629-86F8-BB880CE728D6}"/>
              </a:ext>
            </a:extLst>
          </p:cNvPr>
          <p:cNvPicPr>
            <a:picLocks noChangeAspect="1"/>
          </p:cNvPicPr>
          <p:nvPr/>
        </p:nvPicPr>
        <p:blipFill>
          <a:blip r:embed="rId3"/>
          <a:stretch>
            <a:fillRect/>
          </a:stretch>
        </p:blipFill>
        <p:spPr>
          <a:xfrm>
            <a:off x="1963972" y="475992"/>
            <a:ext cx="8325015" cy="6190540"/>
          </a:xfrm>
          <a:prstGeom prst="rect">
            <a:avLst/>
          </a:prstGeom>
        </p:spPr>
      </p:pic>
    </p:spTree>
    <p:extLst>
      <p:ext uri="{BB962C8B-B14F-4D97-AF65-F5344CB8AC3E}">
        <p14:creationId xmlns:p14="http://schemas.microsoft.com/office/powerpoint/2010/main" val="2525045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Migration steps</a:t>
            </a:r>
            <a:br>
              <a:rPr lang="en-US" dirty="0"/>
            </a:br>
            <a:endParaRPr lang="sl-SI" dirty="0"/>
          </a:p>
        </p:txBody>
      </p:sp>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p:txBody>
          <a:bodyPr/>
          <a:lstStyle/>
          <a:p>
            <a:pPr marL="571500" indent="-571500">
              <a:buFont typeface="Arial" panose="020B0604020202020204" pitchFamily="34" charset="0"/>
              <a:buChar char="•"/>
            </a:pPr>
            <a:r>
              <a:rPr lang="en-US" dirty="0"/>
              <a:t>Discovery</a:t>
            </a:r>
          </a:p>
          <a:p>
            <a:pPr marL="571500" indent="-571500">
              <a:buFont typeface="Arial" panose="020B0604020202020204" pitchFamily="34" charset="0"/>
              <a:buChar char="•"/>
            </a:pPr>
            <a:r>
              <a:rPr lang="en-US" dirty="0"/>
              <a:t>Assessment</a:t>
            </a:r>
          </a:p>
          <a:p>
            <a:pPr marL="571500" indent="-571500">
              <a:buFont typeface="Arial" panose="020B0604020202020204" pitchFamily="34" charset="0"/>
              <a:buChar char="•"/>
            </a:pPr>
            <a:r>
              <a:rPr lang="en-US" dirty="0"/>
              <a:t>Planning</a:t>
            </a:r>
          </a:p>
          <a:p>
            <a:pPr marL="571500" indent="-571500">
              <a:buFont typeface="Arial" panose="020B0604020202020204" pitchFamily="34" charset="0"/>
              <a:buChar char="•"/>
            </a:pPr>
            <a:r>
              <a:rPr lang="en-US" dirty="0"/>
              <a:t>Validation</a:t>
            </a:r>
          </a:p>
          <a:p>
            <a:pPr marL="571500" indent="-571500">
              <a:buFont typeface="Arial" panose="020B0604020202020204" pitchFamily="34" charset="0"/>
              <a:buChar char="•"/>
            </a:pPr>
            <a:r>
              <a:rPr lang="en-US" dirty="0"/>
              <a:t>Migration</a:t>
            </a:r>
          </a:p>
          <a:p>
            <a:pPr marL="571500" indent="-571500">
              <a:buFont typeface="Arial" panose="020B0604020202020204" pitchFamily="34" charset="0"/>
              <a:buChar char="•"/>
            </a:pPr>
            <a:r>
              <a:rPr lang="en-US" dirty="0"/>
              <a:t>Post-Migration Support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sl-SI" dirty="0"/>
          </a:p>
        </p:txBody>
      </p:sp>
    </p:spTree>
    <p:extLst>
      <p:ext uri="{BB962C8B-B14F-4D97-AF65-F5344CB8AC3E}">
        <p14:creationId xmlns:p14="http://schemas.microsoft.com/office/powerpoint/2010/main" val="15931155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4675889" y="1696326"/>
            <a:ext cx="7074404" cy="1627391"/>
          </a:xfrm>
          <a:prstGeom prst="roundRect">
            <a:avLst>
              <a:gd name="adj" fmla="val 0"/>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32" name="Rounded Rectangle 31"/>
          <p:cNvSpPr/>
          <p:nvPr/>
        </p:nvSpPr>
        <p:spPr>
          <a:xfrm>
            <a:off x="965855" y="1696326"/>
            <a:ext cx="3581738" cy="1627391"/>
          </a:xfrm>
          <a:prstGeom prst="roundRect">
            <a:avLst>
              <a:gd name="adj" fmla="val 0"/>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30" name="Rounded Rectangle 29"/>
          <p:cNvSpPr/>
          <p:nvPr/>
        </p:nvSpPr>
        <p:spPr>
          <a:xfrm>
            <a:off x="4677287" y="3474476"/>
            <a:ext cx="7073006" cy="3184708"/>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21" name="Rectangle 20"/>
          <p:cNvSpPr/>
          <p:nvPr/>
        </p:nvSpPr>
        <p:spPr>
          <a:xfrm>
            <a:off x="965854" y="1189105"/>
            <a:ext cx="3525740" cy="484679"/>
          </a:xfrm>
          <a:prstGeom prst="rect">
            <a:avLst/>
          </a:prstGeom>
        </p:spPr>
        <p:txBody>
          <a:bodyPr wrap="square">
            <a:spAutoFit/>
          </a:bodyPr>
          <a:lstStyle/>
          <a:p>
            <a:pPr defTabSz="914192">
              <a:defRPr/>
            </a:pPr>
            <a:r>
              <a:rPr lang="en-US" sz="2500" spc="-100" dirty="0">
                <a:ln w="3175">
                  <a:noFill/>
                </a:ln>
                <a:solidFill>
                  <a:sysClr val="windowText" lastClr="000000"/>
                </a:solidFill>
                <a:latin typeface="Segoe UI Light"/>
                <a:cs typeface="Segoe UI" pitchFamily="34" charset="0"/>
              </a:rPr>
              <a:t>Discovery</a:t>
            </a:r>
          </a:p>
        </p:txBody>
      </p:sp>
      <p:sp>
        <p:nvSpPr>
          <p:cNvPr id="5" name="Rounded Rectangle 4"/>
          <p:cNvSpPr/>
          <p:nvPr/>
        </p:nvSpPr>
        <p:spPr>
          <a:xfrm>
            <a:off x="965857" y="3474478"/>
            <a:ext cx="3596664" cy="3184707"/>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12" name="TextBox 11"/>
          <p:cNvSpPr txBox="1"/>
          <p:nvPr/>
        </p:nvSpPr>
        <p:spPr>
          <a:xfrm>
            <a:off x="9373501" y="5024034"/>
            <a:ext cx="2250452" cy="1537799"/>
          </a:xfrm>
          <a:prstGeom prst="rect">
            <a:avLst/>
          </a:prstGeom>
          <a:noFill/>
        </p:spPr>
        <p:txBody>
          <a:bodyPr wrap="square" rtlCol="0">
            <a:spAutoFit/>
          </a:bodyPr>
          <a:lstStyle/>
          <a:p>
            <a:pPr defTabSz="896181">
              <a:defRPr/>
            </a:pPr>
            <a:r>
              <a:rPr lang="en-US" sz="1175" b="1" dirty="0">
                <a:solidFill>
                  <a:srgbClr val="FFFFFF"/>
                </a:solidFill>
                <a:latin typeface="Segoe UI"/>
              </a:rPr>
              <a:t>Business System </a:t>
            </a:r>
          </a:p>
          <a:p>
            <a:pPr defTabSz="896181">
              <a:defRPr/>
            </a:pPr>
            <a:r>
              <a:rPr lang="en-US" sz="1175" b="1" dirty="0">
                <a:solidFill>
                  <a:srgbClr val="FFFFFF"/>
                </a:solidFill>
                <a:latin typeface="Segoe UI"/>
              </a:rPr>
              <a:t>Workstream Assignment</a:t>
            </a:r>
          </a:p>
          <a:p>
            <a:pPr marL="277827" indent="-168040" defTabSz="896181">
              <a:buFont typeface="Wingdings" panose="05000000000000000000" pitchFamily="2" charset="2"/>
              <a:buChar char="ü"/>
              <a:defRPr/>
            </a:pPr>
            <a:r>
              <a:rPr lang="en-US" sz="1175" dirty="0">
                <a:solidFill>
                  <a:srgbClr val="FFFFFF"/>
                </a:solidFill>
                <a:latin typeface="Segoe UI"/>
              </a:rPr>
              <a:t>Application Modernization</a:t>
            </a:r>
          </a:p>
          <a:p>
            <a:pPr marL="277827" indent="-168040" defTabSz="896181">
              <a:buFont typeface="Wingdings" panose="05000000000000000000" pitchFamily="2" charset="2"/>
              <a:buChar char="ü"/>
              <a:defRPr/>
            </a:pPr>
            <a:r>
              <a:rPr lang="en-US" sz="1175" dirty="0">
                <a:solidFill>
                  <a:srgbClr val="FFFFFF"/>
                </a:solidFill>
                <a:latin typeface="Segoe UI"/>
              </a:rPr>
              <a:t>Infrastructure Modernization</a:t>
            </a:r>
          </a:p>
          <a:p>
            <a:pPr marL="505773" lvl="1" indent="-168072" defTabSz="896181">
              <a:buFont typeface="Wingdings" panose="05000000000000000000" pitchFamily="2" charset="2"/>
              <a:buChar char="§"/>
              <a:defRPr/>
            </a:pPr>
            <a:r>
              <a:rPr lang="en-US" sz="1175" dirty="0">
                <a:solidFill>
                  <a:srgbClr val="FFFFFF"/>
                </a:solidFill>
                <a:latin typeface="Segoe UI"/>
              </a:rPr>
              <a:t>Server Migration</a:t>
            </a:r>
          </a:p>
          <a:p>
            <a:pPr marL="505773" lvl="1" indent="-168072" defTabSz="896181">
              <a:buFont typeface="Wingdings" panose="05000000000000000000" pitchFamily="2" charset="2"/>
              <a:buChar char="§"/>
              <a:defRPr/>
            </a:pPr>
            <a:r>
              <a:rPr lang="en-US" sz="1175" dirty="0">
                <a:solidFill>
                  <a:srgbClr val="FFFFFF"/>
                </a:solidFill>
                <a:latin typeface="Segoe UI"/>
              </a:rPr>
              <a:t>Workload Migration</a:t>
            </a:r>
          </a:p>
          <a:p>
            <a:pPr marL="277827" indent="-168040" defTabSz="896181">
              <a:buFont typeface="Wingdings" panose="05000000000000000000" pitchFamily="2" charset="2"/>
              <a:buChar char="ü"/>
              <a:defRPr/>
            </a:pPr>
            <a:r>
              <a:rPr lang="en-US" sz="1175" dirty="0">
                <a:solidFill>
                  <a:srgbClr val="FFFFFF"/>
                </a:solidFill>
                <a:latin typeface="Segoe UI"/>
              </a:rPr>
              <a:t>Identity Modernization</a:t>
            </a:r>
          </a:p>
        </p:txBody>
      </p:sp>
      <p:sp>
        <p:nvSpPr>
          <p:cNvPr id="13" name="TextBox 12"/>
          <p:cNvSpPr txBox="1"/>
          <p:nvPr/>
        </p:nvSpPr>
        <p:spPr>
          <a:xfrm>
            <a:off x="1712171" y="1954973"/>
            <a:ext cx="1417138" cy="276832"/>
          </a:xfrm>
          <a:prstGeom prst="rect">
            <a:avLst/>
          </a:prstGeom>
          <a:noFill/>
        </p:spPr>
        <p:txBody>
          <a:bodyPr wrap="square" rtlCol="0">
            <a:spAutoFit/>
          </a:bodyPr>
          <a:lstStyle/>
          <a:p>
            <a:pPr defTabSz="896181">
              <a:defRPr/>
            </a:pPr>
            <a:r>
              <a:rPr lang="en-US" sz="1175" b="1" dirty="0">
                <a:solidFill>
                  <a:srgbClr val="FFFFFF"/>
                </a:solidFill>
                <a:latin typeface="Segoe UI"/>
              </a:rPr>
              <a:t>Data Collection</a:t>
            </a:r>
          </a:p>
        </p:txBody>
      </p:sp>
      <p:sp>
        <p:nvSpPr>
          <p:cNvPr id="14" name="TextBox 13"/>
          <p:cNvSpPr txBox="1"/>
          <p:nvPr/>
        </p:nvSpPr>
        <p:spPr>
          <a:xfrm>
            <a:off x="2775784" y="3905482"/>
            <a:ext cx="1492221" cy="461342"/>
          </a:xfrm>
          <a:prstGeom prst="rect">
            <a:avLst/>
          </a:prstGeom>
          <a:noFill/>
        </p:spPr>
        <p:txBody>
          <a:bodyPr wrap="square" rtlCol="0">
            <a:spAutoFit/>
          </a:bodyPr>
          <a:lstStyle/>
          <a:p>
            <a:pPr defTabSz="896181">
              <a:defRPr/>
            </a:pPr>
            <a:r>
              <a:rPr lang="en-US" sz="1175" b="1" dirty="0">
                <a:solidFill>
                  <a:srgbClr val="FFFFFF"/>
                </a:solidFill>
                <a:latin typeface="Segoe UI"/>
              </a:rPr>
              <a:t>Customer Catalog</a:t>
            </a:r>
          </a:p>
          <a:p>
            <a:pPr marL="224054" indent="-112027" defTabSz="896181">
              <a:buFont typeface="Arial" panose="020B0604020202020204" pitchFamily="34" charset="0"/>
              <a:buChar char="•"/>
              <a:defRPr/>
            </a:pPr>
            <a:r>
              <a:rPr lang="en-US" sz="1175" dirty="0">
                <a:solidFill>
                  <a:srgbClr val="FFFFFF"/>
                </a:solidFill>
                <a:latin typeface="Segoe UI"/>
              </a:rPr>
              <a:t>Data Uploaded</a:t>
            </a:r>
          </a:p>
        </p:txBody>
      </p:sp>
      <p:sp>
        <p:nvSpPr>
          <p:cNvPr id="19" name="TextBox 18"/>
          <p:cNvSpPr txBox="1"/>
          <p:nvPr/>
        </p:nvSpPr>
        <p:spPr>
          <a:xfrm>
            <a:off x="5594368" y="2217641"/>
            <a:ext cx="5529575" cy="645854"/>
          </a:xfrm>
          <a:prstGeom prst="rect">
            <a:avLst/>
          </a:prstGeom>
          <a:noFill/>
        </p:spPr>
        <p:txBody>
          <a:bodyPr wrap="none" rtlCol="0">
            <a:spAutoFit/>
          </a:bodyPr>
          <a:lstStyle/>
          <a:p>
            <a:pPr defTabSz="896181">
              <a:defRPr/>
            </a:pPr>
            <a:r>
              <a:rPr lang="en-US" sz="1175" b="1" dirty="0">
                <a:solidFill>
                  <a:srgbClr val="FFFFFF"/>
                </a:solidFill>
                <a:latin typeface="Segoe UI"/>
              </a:rPr>
              <a:t>Organize into Business Systems</a:t>
            </a:r>
          </a:p>
          <a:p>
            <a:pPr marL="278511" indent="-166485" defTabSz="896181">
              <a:buFont typeface="Arial" panose="020B0604020202020204" pitchFamily="34" charset="0"/>
              <a:buChar char="•"/>
              <a:defRPr/>
            </a:pPr>
            <a:r>
              <a:rPr lang="en-US" sz="1175" kern="0" dirty="0">
                <a:solidFill>
                  <a:srgbClr val="FFFFFF"/>
                </a:solidFill>
                <a:latin typeface="Segoe UI"/>
              </a:rPr>
              <a:t>Identification of Business Systems and Stakeholders</a:t>
            </a:r>
          </a:p>
          <a:p>
            <a:pPr marL="278511" indent="-166485" defTabSz="896181">
              <a:buFont typeface="Arial" panose="020B0604020202020204" pitchFamily="34" charset="0"/>
              <a:buChar char="•"/>
              <a:defRPr/>
            </a:pPr>
            <a:r>
              <a:rPr lang="en-US" sz="1175" kern="0" dirty="0">
                <a:solidFill>
                  <a:srgbClr val="FFFFFF"/>
                </a:solidFill>
                <a:latin typeface="Segoe UI"/>
              </a:rPr>
              <a:t>Tooling available to help identify unknown Business Servers &amp; Applications</a:t>
            </a:r>
          </a:p>
        </p:txBody>
      </p:sp>
      <p:sp>
        <p:nvSpPr>
          <p:cNvPr id="23" name="TextBox 22"/>
          <p:cNvSpPr txBox="1"/>
          <p:nvPr/>
        </p:nvSpPr>
        <p:spPr>
          <a:xfrm>
            <a:off x="4896484" y="5205596"/>
            <a:ext cx="2963419" cy="1160892"/>
          </a:xfrm>
          <a:prstGeom prst="rect">
            <a:avLst/>
          </a:prstGeom>
          <a:noFill/>
        </p:spPr>
        <p:txBody>
          <a:bodyPr wrap="square" rtlCol="0">
            <a:spAutoFit/>
          </a:bodyPr>
          <a:lstStyle/>
          <a:p>
            <a:pPr defTabSz="896181">
              <a:defRPr/>
            </a:pPr>
            <a:endParaRPr lang="en-US" sz="1077" dirty="0">
              <a:solidFill>
                <a:srgbClr val="FFFFFF"/>
              </a:solidFill>
              <a:latin typeface="Segoe UI"/>
            </a:endParaRPr>
          </a:p>
          <a:p>
            <a:pPr defTabSz="896181">
              <a:defRPr/>
            </a:pPr>
            <a:r>
              <a:rPr lang="en-US" sz="1175" b="1" dirty="0">
                <a:solidFill>
                  <a:srgbClr val="FFFFFF"/>
                </a:solidFill>
                <a:latin typeface="Segoe UI"/>
              </a:rPr>
              <a:t>Prioritize &amp; Rationalize</a:t>
            </a:r>
          </a:p>
          <a:p>
            <a:pPr marL="278511" indent="-166485" defTabSz="896181">
              <a:buFont typeface="Arial" panose="020B0604020202020204" pitchFamily="34" charset="0"/>
              <a:buChar char="•"/>
              <a:defRPr/>
            </a:pPr>
            <a:r>
              <a:rPr lang="en-US" sz="1175" dirty="0">
                <a:solidFill>
                  <a:srgbClr val="FFFFFF"/>
                </a:solidFill>
                <a:latin typeface="Segoe UI"/>
              </a:rPr>
              <a:t>Local -&gt; Regional -&gt; Enterprise Consolidation</a:t>
            </a:r>
          </a:p>
          <a:p>
            <a:pPr marL="278511" indent="-166485" defTabSz="896181">
              <a:buFont typeface="Arial" panose="020B0604020202020204" pitchFamily="34" charset="0"/>
              <a:buChar char="•"/>
              <a:defRPr/>
            </a:pPr>
            <a:r>
              <a:rPr lang="en-US" sz="1175" dirty="0">
                <a:solidFill>
                  <a:srgbClr val="FFFFFF"/>
                </a:solidFill>
                <a:latin typeface="Segoe UI"/>
              </a:rPr>
              <a:t>Version Consolidation </a:t>
            </a:r>
          </a:p>
          <a:p>
            <a:pPr marL="278511" indent="-166485" defTabSz="896181">
              <a:buFont typeface="Arial" panose="020B0604020202020204" pitchFamily="34" charset="0"/>
              <a:buChar char="•"/>
              <a:defRPr/>
            </a:pPr>
            <a:r>
              <a:rPr lang="en-US" sz="1175" dirty="0">
                <a:solidFill>
                  <a:srgbClr val="FFFFFF"/>
                </a:solidFill>
                <a:latin typeface="Segoe UI"/>
              </a:rPr>
              <a:t>Vendor-managed upgrades</a:t>
            </a:r>
          </a:p>
        </p:txBody>
      </p:sp>
      <p:sp>
        <p:nvSpPr>
          <p:cNvPr id="26" name="TextBox 25"/>
          <p:cNvSpPr txBox="1"/>
          <p:nvPr/>
        </p:nvSpPr>
        <p:spPr>
          <a:xfrm>
            <a:off x="9373502" y="3835339"/>
            <a:ext cx="1988280" cy="1014877"/>
          </a:xfrm>
          <a:prstGeom prst="rect">
            <a:avLst/>
          </a:prstGeom>
          <a:noFill/>
        </p:spPr>
        <p:txBody>
          <a:bodyPr wrap="square" rtlCol="0">
            <a:spAutoFit/>
          </a:bodyPr>
          <a:lstStyle/>
          <a:p>
            <a:pPr defTabSz="896181">
              <a:defRPr/>
            </a:pPr>
            <a:r>
              <a:rPr lang="en-US" sz="1175" b="1" dirty="0">
                <a:solidFill>
                  <a:srgbClr val="FFFFFF"/>
                </a:solidFill>
                <a:latin typeface="Segoe UI"/>
              </a:rPr>
              <a:t>Out-of-Scope </a:t>
            </a:r>
            <a:r>
              <a:rPr lang="en-US" sz="1175" b="1" kern="0" dirty="0">
                <a:solidFill>
                  <a:srgbClr val="FFFFFF"/>
                </a:solidFill>
                <a:latin typeface="Segoe UI"/>
              </a:rPr>
              <a:t>Business Systems and Servers</a:t>
            </a:r>
            <a:endParaRPr lang="en-US" sz="1175" b="1" dirty="0">
              <a:solidFill>
                <a:srgbClr val="FFFFFF"/>
              </a:solidFill>
              <a:latin typeface="Segoe UI"/>
            </a:endParaRPr>
          </a:p>
          <a:p>
            <a:pPr marL="278511" indent="-166485" defTabSz="896181">
              <a:buFont typeface="Arial" panose="020B0604020202020204" pitchFamily="34" charset="0"/>
              <a:buChar char="•"/>
              <a:defRPr/>
            </a:pPr>
            <a:r>
              <a:rPr lang="en-US" sz="1175" dirty="0">
                <a:solidFill>
                  <a:srgbClr val="FFFFFF"/>
                </a:solidFill>
                <a:latin typeface="Segoe UI"/>
              </a:rPr>
              <a:t>Vendor-managed</a:t>
            </a:r>
          </a:p>
          <a:p>
            <a:pPr marL="278511" indent="-166485" defTabSz="896181">
              <a:buFont typeface="Arial" panose="020B0604020202020204" pitchFamily="34" charset="0"/>
              <a:buChar char="•"/>
              <a:defRPr/>
            </a:pPr>
            <a:r>
              <a:rPr lang="en-US" sz="1175" dirty="0">
                <a:solidFill>
                  <a:srgbClr val="FFFFFF"/>
                </a:solidFill>
                <a:latin typeface="Segoe UI"/>
              </a:rPr>
              <a:t>Other projects</a:t>
            </a:r>
          </a:p>
          <a:p>
            <a:pPr marL="278511" indent="-166485" defTabSz="896181">
              <a:buFont typeface="Arial" panose="020B0604020202020204" pitchFamily="34" charset="0"/>
              <a:buChar char="•"/>
              <a:defRPr/>
            </a:pPr>
            <a:r>
              <a:rPr lang="en-US" sz="1175" dirty="0">
                <a:solidFill>
                  <a:srgbClr val="FFFFFF"/>
                </a:solidFill>
                <a:latin typeface="Segoe UI"/>
              </a:rPr>
              <a:t>Obsolete/Retire</a:t>
            </a:r>
          </a:p>
        </p:txBody>
      </p:sp>
      <p:sp>
        <p:nvSpPr>
          <p:cNvPr id="47" name="Freeform 18"/>
          <p:cNvSpPr>
            <a:spLocks noChangeAspect="1" noEditPoints="1"/>
          </p:cNvSpPr>
          <p:nvPr/>
        </p:nvSpPr>
        <p:spPr bwMode="black">
          <a:xfrm>
            <a:off x="2402016" y="3958115"/>
            <a:ext cx="388241" cy="47364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980" kern="0" dirty="0">
              <a:solidFill>
                <a:prstClr val="black"/>
              </a:solidFill>
              <a:latin typeface="Segoe UI" pitchFamily="34" charset="0"/>
              <a:ea typeface="Segoe UI" pitchFamily="34" charset="0"/>
              <a:cs typeface="Segoe UI" pitchFamily="34" charset="0"/>
            </a:endParaRPr>
          </a:p>
        </p:txBody>
      </p:sp>
      <p:pic>
        <p:nvPicPr>
          <p:cNvPr id="48" name="Picture 4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72728" y="1867725"/>
            <a:ext cx="339442" cy="471248"/>
          </a:xfrm>
          <a:prstGeom prst="rect">
            <a:avLst/>
          </a:prstGeom>
        </p:spPr>
      </p:pic>
      <p:pic>
        <p:nvPicPr>
          <p:cNvPr id="51" name="Picture 5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62726" y="4214482"/>
            <a:ext cx="466161" cy="494936"/>
          </a:xfrm>
          <a:prstGeom prst="rect">
            <a:avLst/>
          </a:prstGeom>
        </p:spPr>
      </p:pic>
      <p:grpSp>
        <p:nvGrpSpPr>
          <p:cNvPr id="53" name="Group 52"/>
          <p:cNvGrpSpPr/>
          <p:nvPr/>
        </p:nvGrpSpPr>
        <p:grpSpPr bwMode="black">
          <a:xfrm>
            <a:off x="8813082" y="4192990"/>
            <a:ext cx="494048" cy="477546"/>
            <a:chOff x="1566863" y="2774950"/>
            <a:chExt cx="698500" cy="700088"/>
          </a:xfrm>
          <a:solidFill>
            <a:srgbClr val="FFFFFF"/>
          </a:solidFill>
        </p:grpSpPr>
        <p:sp>
          <p:nvSpPr>
            <p:cNvPr id="54" name="Freeform 8"/>
            <p:cNvSpPr>
              <a:spLocks noEditPoints="1"/>
            </p:cNvSpPr>
            <p:nvPr/>
          </p:nvSpPr>
          <p:spPr bwMode="black">
            <a:xfrm>
              <a:off x="1566863" y="2774950"/>
              <a:ext cx="698500" cy="700088"/>
            </a:xfrm>
            <a:custGeom>
              <a:avLst/>
              <a:gdLst>
                <a:gd name="T0" fmla="*/ 333 w 393"/>
                <a:gd name="T1" fmla="*/ 0 h 394"/>
                <a:gd name="T2" fmla="*/ 61 w 393"/>
                <a:gd name="T3" fmla="*/ 0 h 394"/>
                <a:gd name="T4" fmla="*/ 0 w 393"/>
                <a:gd name="T5" fmla="*/ 61 h 394"/>
                <a:gd name="T6" fmla="*/ 0 w 393"/>
                <a:gd name="T7" fmla="*/ 333 h 394"/>
                <a:gd name="T8" fmla="*/ 61 w 393"/>
                <a:gd name="T9" fmla="*/ 394 h 394"/>
                <a:gd name="T10" fmla="*/ 333 w 393"/>
                <a:gd name="T11" fmla="*/ 394 h 394"/>
                <a:gd name="T12" fmla="*/ 393 w 393"/>
                <a:gd name="T13" fmla="*/ 333 h 394"/>
                <a:gd name="T14" fmla="*/ 393 w 393"/>
                <a:gd name="T15" fmla="*/ 61 h 394"/>
                <a:gd name="T16" fmla="*/ 333 w 393"/>
                <a:gd name="T17" fmla="*/ 0 h 394"/>
                <a:gd name="T18" fmla="*/ 376 w 393"/>
                <a:gd name="T19" fmla="*/ 333 h 394"/>
                <a:gd name="T20" fmla="*/ 333 w 393"/>
                <a:gd name="T21" fmla="*/ 376 h 394"/>
                <a:gd name="T22" fmla="*/ 61 w 393"/>
                <a:gd name="T23" fmla="*/ 376 h 394"/>
                <a:gd name="T24" fmla="*/ 18 w 393"/>
                <a:gd name="T25" fmla="*/ 333 h 394"/>
                <a:gd name="T26" fmla="*/ 18 w 393"/>
                <a:gd name="T27" fmla="*/ 61 h 394"/>
                <a:gd name="T28" fmla="*/ 61 w 393"/>
                <a:gd name="T29" fmla="*/ 18 h 394"/>
                <a:gd name="T30" fmla="*/ 333 w 393"/>
                <a:gd name="T31" fmla="*/ 18 h 394"/>
                <a:gd name="T32" fmla="*/ 376 w 393"/>
                <a:gd name="T33" fmla="*/ 61 h 394"/>
                <a:gd name="T34" fmla="*/ 376 w 393"/>
                <a:gd name="T35" fmla="*/ 33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3" h="394">
                  <a:moveTo>
                    <a:pt x="333" y="0"/>
                  </a:moveTo>
                  <a:cubicBezTo>
                    <a:pt x="61" y="0"/>
                    <a:pt x="61" y="0"/>
                    <a:pt x="61" y="0"/>
                  </a:cubicBezTo>
                  <a:cubicBezTo>
                    <a:pt x="28" y="0"/>
                    <a:pt x="0" y="28"/>
                    <a:pt x="0" y="61"/>
                  </a:cubicBezTo>
                  <a:cubicBezTo>
                    <a:pt x="0" y="333"/>
                    <a:pt x="0" y="333"/>
                    <a:pt x="0" y="333"/>
                  </a:cubicBezTo>
                  <a:cubicBezTo>
                    <a:pt x="0" y="366"/>
                    <a:pt x="28" y="394"/>
                    <a:pt x="61" y="394"/>
                  </a:cubicBezTo>
                  <a:cubicBezTo>
                    <a:pt x="333" y="394"/>
                    <a:pt x="333" y="394"/>
                    <a:pt x="333" y="394"/>
                  </a:cubicBezTo>
                  <a:cubicBezTo>
                    <a:pt x="366" y="394"/>
                    <a:pt x="393" y="366"/>
                    <a:pt x="393" y="333"/>
                  </a:cubicBezTo>
                  <a:cubicBezTo>
                    <a:pt x="393" y="61"/>
                    <a:pt x="393" y="61"/>
                    <a:pt x="393" y="61"/>
                  </a:cubicBezTo>
                  <a:cubicBezTo>
                    <a:pt x="393" y="28"/>
                    <a:pt x="366" y="0"/>
                    <a:pt x="333" y="0"/>
                  </a:cubicBezTo>
                  <a:close/>
                  <a:moveTo>
                    <a:pt x="376" y="333"/>
                  </a:moveTo>
                  <a:cubicBezTo>
                    <a:pt x="376" y="357"/>
                    <a:pt x="357" y="376"/>
                    <a:pt x="333" y="376"/>
                  </a:cubicBezTo>
                  <a:cubicBezTo>
                    <a:pt x="61" y="376"/>
                    <a:pt x="61" y="376"/>
                    <a:pt x="61" y="376"/>
                  </a:cubicBezTo>
                  <a:cubicBezTo>
                    <a:pt x="37" y="376"/>
                    <a:pt x="18" y="357"/>
                    <a:pt x="18" y="333"/>
                  </a:cubicBezTo>
                  <a:cubicBezTo>
                    <a:pt x="18" y="61"/>
                    <a:pt x="18" y="61"/>
                    <a:pt x="18" y="61"/>
                  </a:cubicBezTo>
                  <a:cubicBezTo>
                    <a:pt x="18" y="37"/>
                    <a:pt x="37" y="18"/>
                    <a:pt x="61" y="18"/>
                  </a:cubicBezTo>
                  <a:cubicBezTo>
                    <a:pt x="333" y="18"/>
                    <a:pt x="333" y="18"/>
                    <a:pt x="333" y="18"/>
                  </a:cubicBezTo>
                  <a:cubicBezTo>
                    <a:pt x="357" y="18"/>
                    <a:pt x="376" y="37"/>
                    <a:pt x="376" y="61"/>
                  </a:cubicBezTo>
                  <a:lnTo>
                    <a:pt x="376" y="333"/>
                  </a:ln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882" dirty="0">
                <a:solidFill>
                  <a:srgbClr val="FFFFFF"/>
                </a:solidFill>
                <a:latin typeface="Segoe UI"/>
              </a:endParaRPr>
            </a:p>
          </p:txBody>
        </p:sp>
        <p:sp>
          <p:nvSpPr>
            <p:cNvPr id="55" name="Freeform 9"/>
            <p:cNvSpPr>
              <a:spLocks/>
            </p:cNvSpPr>
            <p:nvPr/>
          </p:nvSpPr>
          <p:spPr bwMode="black">
            <a:xfrm>
              <a:off x="1827213" y="2951163"/>
              <a:ext cx="263525" cy="290513"/>
            </a:xfrm>
            <a:custGeom>
              <a:avLst/>
              <a:gdLst>
                <a:gd name="T0" fmla="*/ 50 w 148"/>
                <a:gd name="T1" fmla="*/ 0 h 163"/>
                <a:gd name="T2" fmla="*/ 0 w 148"/>
                <a:gd name="T3" fmla="*/ 13 h 163"/>
                <a:gd name="T4" fmla="*/ 124 w 148"/>
                <a:gd name="T5" fmla="*/ 163 h 163"/>
                <a:gd name="T6" fmla="*/ 148 w 148"/>
                <a:gd name="T7" fmla="*/ 98 h 163"/>
                <a:gd name="T8" fmla="*/ 50 w 148"/>
                <a:gd name="T9" fmla="*/ 0 h 163"/>
              </a:gdLst>
              <a:ahLst/>
              <a:cxnLst>
                <a:cxn ang="0">
                  <a:pos x="T0" y="T1"/>
                </a:cxn>
                <a:cxn ang="0">
                  <a:pos x="T2" y="T3"/>
                </a:cxn>
                <a:cxn ang="0">
                  <a:pos x="T4" y="T5"/>
                </a:cxn>
                <a:cxn ang="0">
                  <a:pos x="T6" y="T7"/>
                </a:cxn>
                <a:cxn ang="0">
                  <a:pos x="T8" y="T9"/>
                </a:cxn>
              </a:cxnLst>
              <a:rect l="0" t="0" r="r" b="b"/>
              <a:pathLst>
                <a:path w="148" h="163">
                  <a:moveTo>
                    <a:pt x="50" y="0"/>
                  </a:moveTo>
                  <a:cubicBezTo>
                    <a:pt x="32" y="0"/>
                    <a:pt x="15" y="5"/>
                    <a:pt x="0" y="13"/>
                  </a:cubicBezTo>
                  <a:cubicBezTo>
                    <a:pt x="124" y="163"/>
                    <a:pt x="124" y="163"/>
                    <a:pt x="124" y="163"/>
                  </a:cubicBezTo>
                  <a:cubicBezTo>
                    <a:pt x="139" y="145"/>
                    <a:pt x="148" y="123"/>
                    <a:pt x="148" y="98"/>
                  </a:cubicBezTo>
                  <a:cubicBezTo>
                    <a:pt x="148" y="44"/>
                    <a:pt x="104" y="0"/>
                    <a:pt x="50"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882" dirty="0">
                <a:solidFill>
                  <a:srgbClr val="FFFFFF"/>
                </a:solidFill>
                <a:latin typeface="Segoe UI"/>
              </a:endParaRPr>
            </a:p>
          </p:txBody>
        </p:sp>
        <p:sp>
          <p:nvSpPr>
            <p:cNvPr id="56" name="Freeform 10"/>
            <p:cNvSpPr>
              <a:spLocks/>
            </p:cNvSpPr>
            <p:nvPr/>
          </p:nvSpPr>
          <p:spPr bwMode="black">
            <a:xfrm>
              <a:off x="1743075" y="3011488"/>
              <a:ext cx="260350" cy="287338"/>
            </a:xfrm>
            <a:custGeom>
              <a:avLst/>
              <a:gdLst>
                <a:gd name="T0" fmla="*/ 0 w 147"/>
                <a:gd name="T1" fmla="*/ 64 h 162"/>
                <a:gd name="T2" fmla="*/ 98 w 147"/>
                <a:gd name="T3" fmla="*/ 162 h 162"/>
                <a:gd name="T4" fmla="*/ 147 w 147"/>
                <a:gd name="T5" fmla="*/ 149 h 162"/>
                <a:gd name="T6" fmla="*/ 23 w 147"/>
                <a:gd name="T7" fmla="*/ 0 h 162"/>
                <a:gd name="T8" fmla="*/ 0 w 147"/>
                <a:gd name="T9" fmla="*/ 64 h 162"/>
              </a:gdLst>
              <a:ahLst/>
              <a:cxnLst>
                <a:cxn ang="0">
                  <a:pos x="T0" y="T1"/>
                </a:cxn>
                <a:cxn ang="0">
                  <a:pos x="T2" y="T3"/>
                </a:cxn>
                <a:cxn ang="0">
                  <a:pos x="T4" y="T5"/>
                </a:cxn>
                <a:cxn ang="0">
                  <a:pos x="T6" y="T7"/>
                </a:cxn>
                <a:cxn ang="0">
                  <a:pos x="T8" y="T9"/>
                </a:cxn>
              </a:cxnLst>
              <a:rect l="0" t="0" r="r" b="b"/>
              <a:pathLst>
                <a:path w="147" h="162">
                  <a:moveTo>
                    <a:pt x="0" y="64"/>
                  </a:moveTo>
                  <a:cubicBezTo>
                    <a:pt x="0" y="118"/>
                    <a:pt x="44" y="162"/>
                    <a:pt x="98" y="162"/>
                  </a:cubicBezTo>
                  <a:cubicBezTo>
                    <a:pt x="116" y="162"/>
                    <a:pt x="132" y="158"/>
                    <a:pt x="147" y="149"/>
                  </a:cubicBezTo>
                  <a:cubicBezTo>
                    <a:pt x="23" y="0"/>
                    <a:pt x="23" y="0"/>
                    <a:pt x="23" y="0"/>
                  </a:cubicBezTo>
                  <a:cubicBezTo>
                    <a:pt x="9" y="17"/>
                    <a:pt x="0" y="40"/>
                    <a:pt x="0" y="64"/>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882" dirty="0">
                <a:solidFill>
                  <a:srgbClr val="FFFFFF"/>
                </a:solidFill>
                <a:latin typeface="Segoe UI"/>
              </a:endParaRPr>
            </a:p>
          </p:txBody>
        </p:sp>
        <p:sp>
          <p:nvSpPr>
            <p:cNvPr id="57" name="Freeform 11"/>
            <p:cNvSpPr>
              <a:spLocks noEditPoints="1"/>
            </p:cNvSpPr>
            <p:nvPr/>
          </p:nvSpPr>
          <p:spPr bwMode="black">
            <a:xfrm>
              <a:off x="1628775" y="2836863"/>
              <a:ext cx="576263" cy="576263"/>
            </a:xfrm>
            <a:custGeom>
              <a:avLst/>
              <a:gdLst>
                <a:gd name="T0" fmla="*/ 298 w 324"/>
                <a:gd name="T1" fmla="*/ 0 h 324"/>
                <a:gd name="T2" fmla="*/ 26 w 324"/>
                <a:gd name="T3" fmla="*/ 0 h 324"/>
                <a:gd name="T4" fmla="*/ 0 w 324"/>
                <a:gd name="T5" fmla="*/ 26 h 324"/>
                <a:gd name="T6" fmla="*/ 0 w 324"/>
                <a:gd name="T7" fmla="*/ 298 h 324"/>
                <a:gd name="T8" fmla="*/ 26 w 324"/>
                <a:gd name="T9" fmla="*/ 324 h 324"/>
                <a:gd name="T10" fmla="*/ 298 w 324"/>
                <a:gd name="T11" fmla="*/ 324 h 324"/>
                <a:gd name="T12" fmla="*/ 324 w 324"/>
                <a:gd name="T13" fmla="*/ 298 h 324"/>
                <a:gd name="T14" fmla="*/ 324 w 324"/>
                <a:gd name="T15" fmla="*/ 26 h 324"/>
                <a:gd name="T16" fmla="*/ 298 w 324"/>
                <a:gd name="T17" fmla="*/ 0 h 324"/>
                <a:gd name="T18" fmla="*/ 162 w 324"/>
                <a:gd name="T19" fmla="*/ 296 h 324"/>
                <a:gd name="T20" fmla="*/ 28 w 324"/>
                <a:gd name="T21" fmla="*/ 162 h 324"/>
                <a:gd name="T22" fmla="*/ 162 w 324"/>
                <a:gd name="T23" fmla="*/ 28 h 324"/>
                <a:gd name="T24" fmla="*/ 296 w 324"/>
                <a:gd name="T25" fmla="*/ 162 h 324"/>
                <a:gd name="T26" fmla="*/ 162 w 324"/>
                <a:gd name="T27" fmla="*/ 2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4" h="324">
                  <a:moveTo>
                    <a:pt x="298" y="0"/>
                  </a:moveTo>
                  <a:cubicBezTo>
                    <a:pt x="26" y="0"/>
                    <a:pt x="26" y="0"/>
                    <a:pt x="26" y="0"/>
                  </a:cubicBezTo>
                  <a:cubicBezTo>
                    <a:pt x="12" y="0"/>
                    <a:pt x="0" y="12"/>
                    <a:pt x="0" y="26"/>
                  </a:cubicBezTo>
                  <a:cubicBezTo>
                    <a:pt x="0" y="298"/>
                    <a:pt x="0" y="298"/>
                    <a:pt x="0" y="298"/>
                  </a:cubicBezTo>
                  <a:cubicBezTo>
                    <a:pt x="0" y="312"/>
                    <a:pt x="12" y="324"/>
                    <a:pt x="26" y="324"/>
                  </a:cubicBezTo>
                  <a:cubicBezTo>
                    <a:pt x="298" y="324"/>
                    <a:pt x="298" y="324"/>
                    <a:pt x="298" y="324"/>
                  </a:cubicBezTo>
                  <a:cubicBezTo>
                    <a:pt x="312" y="324"/>
                    <a:pt x="324" y="312"/>
                    <a:pt x="324" y="298"/>
                  </a:cubicBezTo>
                  <a:cubicBezTo>
                    <a:pt x="324" y="26"/>
                    <a:pt x="324" y="26"/>
                    <a:pt x="324" y="26"/>
                  </a:cubicBezTo>
                  <a:cubicBezTo>
                    <a:pt x="324" y="12"/>
                    <a:pt x="312" y="0"/>
                    <a:pt x="298" y="0"/>
                  </a:cubicBezTo>
                  <a:close/>
                  <a:moveTo>
                    <a:pt x="162" y="296"/>
                  </a:moveTo>
                  <a:cubicBezTo>
                    <a:pt x="88" y="296"/>
                    <a:pt x="28" y="236"/>
                    <a:pt x="28" y="162"/>
                  </a:cubicBezTo>
                  <a:cubicBezTo>
                    <a:pt x="28" y="88"/>
                    <a:pt x="88" y="28"/>
                    <a:pt x="162" y="28"/>
                  </a:cubicBezTo>
                  <a:cubicBezTo>
                    <a:pt x="236" y="28"/>
                    <a:pt x="296" y="88"/>
                    <a:pt x="296" y="162"/>
                  </a:cubicBezTo>
                  <a:cubicBezTo>
                    <a:pt x="296" y="236"/>
                    <a:pt x="236" y="296"/>
                    <a:pt x="162" y="296"/>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882" dirty="0">
                <a:solidFill>
                  <a:srgbClr val="FFFFFF"/>
                </a:solidFill>
                <a:latin typeface="Segoe UI"/>
              </a:endParaRPr>
            </a:p>
          </p:txBody>
        </p:sp>
      </p:grpSp>
      <p:sp>
        <p:nvSpPr>
          <p:cNvPr id="58" name="Freeform 14"/>
          <p:cNvSpPr>
            <a:spLocks noEditPoints="1"/>
          </p:cNvSpPr>
          <p:nvPr/>
        </p:nvSpPr>
        <p:spPr bwMode="black">
          <a:xfrm>
            <a:off x="4997120" y="2236780"/>
            <a:ext cx="542858" cy="508091"/>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882" dirty="0">
              <a:solidFill>
                <a:srgbClr val="FFFFFF"/>
              </a:solidFill>
              <a:latin typeface="Segoe UI"/>
            </a:endParaRPr>
          </a:p>
        </p:txBody>
      </p:sp>
      <p:pic>
        <p:nvPicPr>
          <p:cNvPr id="59" name="Picture 5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813084" y="5700708"/>
            <a:ext cx="445652" cy="448456"/>
          </a:xfrm>
          <a:prstGeom prst="rect">
            <a:avLst/>
          </a:prstGeom>
        </p:spPr>
      </p:pic>
      <p:cxnSp>
        <p:nvCxnSpPr>
          <p:cNvPr id="4" name="Elbow Connector 3"/>
          <p:cNvCxnSpPr>
            <a:cxnSpLocks/>
          </p:cNvCxnSpPr>
          <p:nvPr/>
        </p:nvCxnSpPr>
        <p:spPr>
          <a:xfrm flipV="1">
            <a:off x="2579915" y="2564659"/>
            <a:ext cx="2288909" cy="1157795"/>
          </a:xfrm>
          <a:prstGeom prst="bentConnector3">
            <a:avLst>
              <a:gd name="adj1" fmla="val -58"/>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5223631" y="2873124"/>
            <a:ext cx="0" cy="1123813"/>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p:cNvCxnSpPr>
          <p:nvPr/>
        </p:nvCxnSpPr>
        <p:spPr>
          <a:xfrm>
            <a:off x="1539820" y="2564658"/>
            <a:ext cx="0" cy="2541362"/>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413823" y="3769575"/>
            <a:ext cx="2778354" cy="1175978"/>
          </a:xfrm>
          <a:prstGeom prst="rect">
            <a:avLst/>
          </a:prstGeom>
          <a:noFill/>
        </p:spPr>
        <p:txBody>
          <a:bodyPr wrap="square" rtlCol="0">
            <a:spAutoFit/>
          </a:bodyPr>
          <a:lstStyle/>
          <a:p>
            <a:pPr marL="112027" indent="-112027" defTabSz="896181">
              <a:defRPr/>
            </a:pPr>
            <a:r>
              <a:rPr lang="en-US" sz="1175" b="1" kern="0" dirty="0">
                <a:solidFill>
                  <a:srgbClr val="FFFFFF"/>
                </a:solidFill>
                <a:latin typeface="Segoe UI"/>
              </a:rPr>
              <a:t>Pre-Assessment Data Collection</a:t>
            </a:r>
            <a:endParaRPr lang="en-US" sz="1175" b="1" dirty="0">
              <a:solidFill>
                <a:srgbClr val="FFFFFF"/>
              </a:solidFill>
              <a:latin typeface="Segoe UI"/>
            </a:endParaRPr>
          </a:p>
          <a:p>
            <a:pPr marL="278511" indent="-166485" defTabSz="896181">
              <a:buFont typeface="Arial" panose="020B0604020202020204" pitchFamily="34" charset="0"/>
              <a:buChar char="•"/>
              <a:defRPr/>
            </a:pPr>
            <a:r>
              <a:rPr lang="en-US" sz="1175" dirty="0">
                <a:solidFill>
                  <a:srgbClr val="FFFFFF"/>
                </a:solidFill>
                <a:latin typeface="Segoe UI"/>
              </a:rPr>
              <a:t>Add servers to Systems</a:t>
            </a:r>
          </a:p>
          <a:p>
            <a:pPr marL="278511" indent="-166485" defTabSz="896181">
              <a:buFont typeface="Arial" panose="020B0604020202020204" pitchFamily="34" charset="0"/>
              <a:buChar char="•"/>
              <a:defRPr/>
            </a:pPr>
            <a:r>
              <a:rPr lang="en-US" sz="1175" dirty="0">
                <a:solidFill>
                  <a:srgbClr val="FFFFFF"/>
                </a:solidFill>
                <a:latin typeface="Segoe UI"/>
              </a:rPr>
              <a:t>Identify Highly Complex workloads</a:t>
            </a:r>
          </a:p>
          <a:p>
            <a:pPr marL="278511" indent="-166485" defTabSz="896181">
              <a:buFont typeface="Arial" panose="020B0604020202020204" pitchFamily="34" charset="0"/>
              <a:buChar char="•"/>
              <a:defRPr/>
            </a:pPr>
            <a:r>
              <a:rPr lang="en-US" sz="1175" dirty="0">
                <a:solidFill>
                  <a:srgbClr val="FFFFFF"/>
                </a:solidFill>
                <a:latin typeface="Segoe UI"/>
              </a:rPr>
              <a:t>Identify applications and stakeholders</a:t>
            </a:r>
          </a:p>
          <a:p>
            <a:pPr marL="278511" indent="-166485" defTabSz="896181">
              <a:buFont typeface="Arial" panose="020B0604020202020204" pitchFamily="34" charset="0"/>
              <a:buChar char="•"/>
              <a:defRPr/>
            </a:pPr>
            <a:endParaRPr lang="en-US" sz="1175" dirty="0">
              <a:solidFill>
                <a:srgbClr val="FFFFFF"/>
              </a:solidFill>
              <a:latin typeface="Segoe UI"/>
            </a:endParaRPr>
          </a:p>
        </p:txBody>
      </p:sp>
      <p:cxnSp>
        <p:nvCxnSpPr>
          <p:cNvPr id="67" name="Straight Arrow Connector 66"/>
          <p:cNvCxnSpPr>
            <a:cxnSpLocks/>
          </p:cNvCxnSpPr>
          <p:nvPr/>
        </p:nvCxnSpPr>
        <p:spPr>
          <a:xfrm>
            <a:off x="8306944" y="4421092"/>
            <a:ext cx="400388"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8299885" y="4419542"/>
            <a:ext cx="7058" cy="1505395"/>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cxnSpLocks/>
          </p:cNvCxnSpPr>
          <p:nvPr/>
        </p:nvCxnSpPr>
        <p:spPr>
          <a:xfrm>
            <a:off x="8299886" y="5924936"/>
            <a:ext cx="388754"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a:off x="7871779" y="5354267"/>
            <a:ext cx="428107"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270066" y="158307"/>
            <a:ext cx="11654187" cy="899537"/>
          </a:xfrm>
        </p:spPr>
        <p:txBody>
          <a:bodyPr/>
          <a:lstStyle/>
          <a:p>
            <a:r>
              <a:rPr lang="en-US" dirty="0"/>
              <a:t>Delivery Approach</a:t>
            </a:r>
          </a:p>
        </p:txBody>
      </p:sp>
      <p:sp>
        <p:nvSpPr>
          <p:cNvPr id="31" name="Rectangle 30"/>
          <p:cNvSpPr/>
          <p:nvPr/>
        </p:nvSpPr>
        <p:spPr>
          <a:xfrm>
            <a:off x="4601984" y="1172555"/>
            <a:ext cx="3312587" cy="484679"/>
          </a:xfrm>
          <a:prstGeom prst="rect">
            <a:avLst/>
          </a:prstGeom>
        </p:spPr>
        <p:txBody>
          <a:bodyPr wrap="square">
            <a:spAutoFit/>
          </a:bodyPr>
          <a:lstStyle/>
          <a:p>
            <a:pPr defTabSz="914192">
              <a:defRPr/>
            </a:pPr>
            <a:r>
              <a:rPr lang="en-US" sz="2500" spc="-100" dirty="0">
                <a:ln w="3175">
                  <a:noFill/>
                </a:ln>
                <a:solidFill>
                  <a:sysClr val="windowText" lastClr="000000"/>
                </a:solidFill>
                <a:latin typeface="Segoe UI Light"/>
                <a:cs typeface="Segoe UI" pitchFamily="34" charset="0"/>
              </a:rPr>
              <a:t>Assessment</a:t>
            </a:r>
          </a:p>
        </p:txBody>
      </p:sp>
      <p:pic>
        <p:nvPicPr>
          <p:cNvPr id="39" name="Picture 48" descr="C:\Users\sakuu\Documents\Ballmer MGX 2011\Tile Icons\Calendar Engineering.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black">
          <a:xfrm>
            <a:off x="1353853" y="5242030"/>
            <a:ext cx="500562" cy="52859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p:cNvCxnSpPr>
            <a:cxnSpLocks/>
          </p:cNvCxnSpPr>
          <p:nvPr/>
        </p:nvCxnSpPr>
        <p:spPr>
          <a:xfrm flipV="1">
            <a:off x="2579915" y="4584119"/>
            <a:ext cx="0" cy="521901"/>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936652" y="5205597"/>
            <a:ext cx="2436405" cy="1199389"/>
          </a:xfrm>
          <a:prstGeom prst="rect">
            <a:avLst/>
          </a:prstGeom>
          <a:noFill/>
        </p:spPr>
        <p:txBody>
          <a:bodyPr wrap="square" rtlCol="0">
            <a:spAutoFit/>
          </a:bodyPr>
          <a:lstStyle/>
          <a:p>
            <a:pPr defTabSz="896181">
              <a:defRPr/>
            </a:pPr>
            <a:r>
              <a:rPr lang="en-US" sz="1175" b="1" dirty="0">
                <a:solidFill>
                  <a:srgbClr val="FFFFFF"/>
                </a:solidFill>
                <a:latin typeface="Segoe UI"/>
              </a:rPr>
              <a:t>Data Processing</a:t>
            </a:r>
          </a:p>
          <a:p>
            <a:pPr marL="224054" indent="-112027" defTabSz="896181">
              <a:buFont typeface="Arial" panose="020B0604020202020204" pitchFamily="34" charset="0"/>
              <a:buChar char="•"/>
              <a:defRPr/>
            </a:pPr>
            <a:r>
              <a:rPr lang="en-US" sz="1175" dirty="0">
                <a:solidFill>
                  <a:srgbClr val="FFFFFF"/>
                </a:solidFill>
                <a:latin typeface="Segoe UI"/>
              </a:rPr>
              <a:t>Global Catalog Normalization and filtering</a:t>
            </a:r>
          </a:p>
          <a:p>
            <a:pPr marL="224054" indent="-112027" defTabSz="896181">
              <a:buFont typeface="Arial" panose="020B0604020202020204" pitchFamily="34" charset="0"/>
              <a:buChar char="•"/>
              <a:defRPr/>
            </a:pPr>
            <a:r>
              <a:rPr lang="en-US" sz="1175" dirty="0">
                <a:solidFill>
                  <a:srgbClr val="FFFFFF"/>
                </a:solidFill>
                <a:latin typeface="Segoe UI"/>
              </a:rPr>
              <a:t>“Noise” applications tagged</a:t>
            </a:r>
          </a:p>
          <a:p>
            <a:pPr marL="224054" indent="-112027" defTabSz="896181">
              <a:buFont typeface="Arial" panose="020B0604020202020204" pitchFamily="34" charset="0"/>
              <a:buChar char="•"/>
              <a:defRPr/>
            </a:pPr>
            <a:r>
              <a:rPr lang="en-US" sz="1175" kern="0" dirty="0">
                <a:solidFill>
                  <a:srgbClr val="FFFFFF"/>
                </a:solidFill>
                <a:latin typeface="Segoe UI"/>
              </a:rPr>
              <a:t>Project Management Workflows</a:t>
            </a:r>
            <a:endParaRPr lang="en-US" sz="1175" dirty="0">
              <a:solidFill>
                <a:srgbClr val="FFFFFF"/>
              </a:solidFill>
              <a:latin typeface="Segoe UI"/>
            </a:endParaRPr>
          </a:p>
        </p:txBody>
      </p:sp>
      <p:sp>
        <p:nvSpPr>
          <p:cNvPr id="38" name="Rounded Rectangle 5"/>
          <p:cNvSpPr/>
          <p:nvPr/>
        </p:nvSpPr>
        <p:spPr>
          <a:xfrm>
            <a:off x="325667" y="3474476"/>
            <a:ext cx="541929" cy="3184708"/>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600">
                <a:solidFill>
                  <a:srgbClr val="FFFFFF"/>
                </a:solidFill>
                <a:latin typeface="Segoe UI"/>
                <a:ea typeface="Segoe UI" pitchFamily="34" charset="0"/>
                <a:cs typeface="Segoe UI" pitchFamily="34" charset="0"/>
              </a:rPr>
              <a:t>Program Delivery </a:t>
            </a:r>
            <a:br>
              <a:rPr lang="en-US" sz="1600">
                <a:solidFill>
                  <a:srgbClr val="FFFFFF"/>
                </a:solidFill>
                <a:latin typeface="Segoe UI"/>
                <a:ea typeface="Segoe UI" pitchFamily="34" charset="0"/>
                <a:cs typeface="Segoe UI" pitchFamily="34" charset="0"/>
              </a:rPr>
            </a:br>
            <a:r>
              <a:rPr lang="en-US" sz="1600">
                <a:solidFill>
                  <a:srgbClr val="FFFFFF"/>
                </a:solidFill>
                <a:latin typeface="Segoe UI"/>
                <a:ea typeface="Segoe UI" pitchFamily="34" charset="0"/>
                <a:cs typeface="Segoe UI" pitchFamily="34" charset="0"/>
              </a:rPr>
              <a:t>Service (PDS)</a:t>
            </a:r>
            <a:endParaRPr lang="en-US" sz="1600" dirty="0">
              <a:solidFill>
                <a:srgbClr val="FFFFFF"/>
              </a:solidFill>
              <a:latin typeface="Segoe UI"/>
              <a:ea typeface="Segoe UI" pitchFamily="34" charset="0"/>
              <a:cs typeface="Segoe UI" pitchFamily="34" charset="0"/>
            </a:endParaRPr>
          </a:p>
        </p:txBody>
      </p:sp>
      <p:sp>
        <p:nvSpPr>
          <p:cNvPr id="41" name="Rounded Rectangle 32"/>
          <p:cNvSpPr/>
          <p:nvPr/>
        </p:nvSpPr>
        <p:spPr>
          <a:xfrm>
            <a:off x="325667" y="1705305"/>
            <a:ext cx="541929" cy="1618411"/>
          </a:xfrm>
          <a:prstGeom prst="roundRect">
            <a:avLst>
              <a:gd name="adj" fmla="val 0"/>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765">
                <a:solidFill>
                  <a:srgbClr val="FFFFFF"/>
                </a:solidFill>
                <a:latin typeface="Segoe UI"/>
                <a:ea typeface="Segoe UI" pitchFamily="34" charset="0"/>
                <a:cs typeface="Segoe UI" pitchFamily="34" charset="0"/>
              </a:rPr>
              <a:t>Customer</a:t>
            </a:r>
            <a:endParaRPr lang="en-US" sz="1765" dirty="0">
              <a:solidFill>
                <a:srgbClr val="FFFFFF"/>
              </a:solidFill>
              <a:latin typeface="Segoe UI"/>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4F87C6E0-86B1-4123-9A18-A3247BAB00B1}"/>
              </a:ext>
            </a:extLst>
          </p:cNvPr>
          <p:cNvCxnSpPr>
            <a:cxnSpLocks/>
          </p:cNvCxnSpPr>
          <p:nvPr/>
        </p:nvCxnSpPr>
        <p:spPr>
          <a:xfrm>
            <a:off x="5951948" y="4845070"/>
            <a:ext cx="0" cy="425898"/>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1742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80797" y="997391"/>
            <a:ext cx="3811823" cy="484679"/>
          </a:xfrm>
          <a:prstGeom prst="rect">
            <a:avLst/>
          </a:prstGeom>
        </p:spPr>
        <p:txBody>
          <a:bodyPr wrap="square">
            <a:spAutoFit/>
          </a:bodyPr>
          <a:lstStyle/>
          <a:p>
            <a:pPr defTabSz="896214">
              <a:defRPr/>
            </a:pPr>
            <a:r>
              <a:rPr lang="en-US" sz="2500" kern="0" spc="-100" dirty="0">
                <a:ln w="3175">
                  <a:noFill/>
                </a:ln>
                <a:solidFill>
                  <a:sysClr val="windowText" lastClr="000000"/>
                </a:solidFill>
                <a:latin typeface="Segoe UI Light"/>
                <a:cs typeface="Segoe UI" pitchFamily="34" charset="0"/>
              </a:rPr>
              <a:t>Planning</a:t>
            </a:r>
          </a:p>
        </p:txBody>
      </p:sp>
      <p:sp>
        <p:nvSpPr>
          <p:cNvPr id="5" name="Rounded Rectangle 4"/>
          <p:cNvSpPr/>
          <p:nvPr/>
        </p:nvSpPr>
        <p:spPr>
          <a:xfrm>
            <a:off x="980796" y="2732019"/>
            <a:ext cx="10851346" cy="2054466"/>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6" name="Rounded Rectangle 5"/>
          <p:cNvSpPr/>
          <p:nvPr/>
        </p:nvSpPr>
        <p:spPr>
          <a:xfrm>
            <a:off x="325667" y="2732021"/>
            <a:ext cx="541929" cy="2054464"/>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600">
                <a:solidFill>
                  <a:srgbClr val="FFFFFF"/>
                </a:solidFill>
                <a:latin typeface="Segoe UI"/>
                <a:ea typeface="Segoe UI" pitchFamily="34" charset="0"/>
                <a:cs typeface="Segoe UI" pitchFamily="34" charset="0"/>
              </a:rPr>
              <a:t>Program Delivery Service (PDS)</a:t>
            </a:r>
            <a:endParaRPr lang="en-US" sz="1600" dirty="0">
              <a:solidFill>
                <a:srgbClr val="FFFFFF"/>
              </a:solidFill>
              <a:latin typeface="Segoe UI"/>
              <a:ea typeface="Segoe UI" pitchFamily="34" charset="0"/>
              <a:cs typeface="Segoe UI" pitchFamily="34" charset="0"/>
            </a:endParaRPr>
          </a:p>
        </p:txBody>
      </p:sp>
      <p:sp>
        <p:nvSpPr>
          <p:cNvPr id="8" name="Rounded Rectangle 7"/>
          <p:cNvSpPr/>
          <p:nvPr/>
        </p:nvSpPr>
        <p:spPr>
          <a:xfrm>
            <a:off x="980797" y="4916628"/>
            <a:ext cx="10851345" cy="1812980"/>
          </a:xfrm>
          <a:prstGeom prst="roundRect">
            <a:avLst>
              <a:gd name="adj" fmla="val 0"/>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grpSp>
        <p:nvGrpSpPr>
          <p:cNvPr id="2" name="Group 1"/>
          <p:cNvGrpSpPr/>
          <p:nvPr/>
        </p:nvGrpSpPr>
        <p:grpSpPr>
          <a:xfrm>
            <a:off x="325668" y="4912671"/>
            <a:ext cx="550141" cy="1816938"/>
            <a:chOff x="333017" y="5554662"/>
            <a:chExt cx="551220" cy="1295400"/>
          </a:xfrm>
          <a:solidFill>
            <a:schemeClr val="accent3">
              <a:lumMod val="50000"/>
            </a:schemeClr>
          </a:solidFill>
        </p:grpSpPr>
        <p:sp>
          <p:nvSpPr>
            <p:cNvPr id="7" name="Rounded Rectangle 6"/>
            <p:cNvSpPr/>
            <p:nvPr/>
          </p:nvSpPr>
          <p:spPr>
            <a:xfrm>
              <a:off x="427037" y="5554662"/>
              <a:ext cx="457200" cy="12954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896214" fontAlgn="base">
                <a:buClr>
                  <a:srgbClr val="FFFFFF"/>
                </a:buClr>
                <a:buSzPct val="100000"/>
                <a:defRPr/>
              </a:pPr>
              <a:endParaRPr lang="en-US" sz="1567" kern="0" dirty="0">
                <a:solidFill>
                  <a:srgbClr val="FFFFFF"/>
                </a:solidFill>
                <a:latin typeface="Segoe UI"/>
                <a:ea typeface="Segoe UI" pitchFamily="34" charset="0"/>
                <a:cs typeface="Segoe UI" pitchFamily="34" charset="0"/>
              </a:endParaRPr>
            </a:p>
          </p:txBody>
        </p:sp>
        <p:sp>
          <p:nvSpPr>
            <p:cNvPr id="9" name="Rounded Rectangle 8"/>
            <p:cNvSpPr/>
            <p:nvPr/>
          </p:nvSpPr>
          <p:spPr>
            <a:xfrm>
              <a:off x="333017" y="5554662"/>
              <a:ext cx="542596" cy="12954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896214" fontAlgn="base">
                <a:buClr>
                  <a:srgbClr val="FFFFFF"/>
                </a:buClr>
                <a:buSzPct val="100000"/>
                <a:defRPr/>
              </a:pPr>
              <a:r>
                <a:rPr lang="en-US" sz="1765" kern="0">
                  <a:solidFill>
                    <a:srgbClr val="FFFFFF"/>
                  </a:solidFill>
                  <a:latin typeface="Segoe UI"/>
                  <a:ea typeface="Segoe UI" pitchFamily="34" charset="0"/>
                  <a:cs typeface="Segoe UI" pitchFamily="34" charset="0"/>
                </a:rPr>
                <a:t>Modernization Factory</a:t>
              </a:r>
              <a:endParaRPr lang="en-US" sz="1765" kern="0" dirty="0">
                <a:solidFill>
                  <a:srgbClr val="FFFFFF"/>
                </a:solidFill>
                <a:latin typeface="Segoe UI"/>
                <a:ea typeface="Segoe UI" pitchFamily="34" charset="0"/>
                <a:cs typeface="Segoe UI" pitchFamily="34" charset="0"/>
              </a:endParaRPr>
            </a:p>
          </p:txBody>
        </p:sp>
      </p:grpSp>
      <p:sp>
        <p:nvSpPr>
          <p:cNvPr id="19" name="TextBox 18"/>
          <p:cNvSpPr txBox="1"/>
          <p:nvPr/>
        </p:nvSpPr>
        <p:spPr>
          <a:xfrm>
            <a:off x="9036863" y="2870795"/>
            <a:ext cx="2622547" cy="1537799"/>
          </a:xfrm>
          <a:prstGeom prst="rect">
            <a:avLst/>
          </a:prstGeom>
          <a:noFill/>
        </p:spPr>
        <p:txBody>
          <a:bodyPr wrap="square" rtlCol="0">
            <a:spAutoFit/>
          </a:bodyPr>
          <a:lstStyle/>
          <a:p>
            <a:pPr defTabSz="896181">
              <a:defRPr/>
            </a:pPr>
            <a:r>
              <a:rPr lang="en-US" sz="1175" b="1" kern="0" dirty="0">
                <a:solidFill>
                  <a:srgbClr val="FFFFFF"/>
                </a:solidFill>
                <a:latin typeface="Segoe UI"/>
              </a:rPr>
              <a:t>Prepare Business System Deployment Plans</a:t>
            </a:r>
          </a:p>
          <a:p>
            <a:pPr marL="278511" indent="-166485" defTabSz="896181">
              <a:buFont typeface="Arial" panose="020B0604020202020204" pitchFamily="34" charset="0"/>
              <a:buChar char="•"/>
              <a:defRPr/>
            </a:pPr>
            <a:r>
              <a:rPr lang="en-US" sz="1175" kern="0" dirty="0">
                <a:solidFill>
                  <a:srgbClr val="FFFFFF"/>
                </a:solidFill>
                <a:latin typeface="Segoe UI"/>
              </a:rPr>
              <a:t>Define target environment</a:t>
            </a:r>
          </a:p>
          <a:p>
            <a:pPr marL="278511" indent="-166485" defTabSz="896181">
              <a:buFont typeface="Arial" panose="020B0604020202020204" pitchFamily="34" charset="0"/>
              <a:buChar char="•"/>
              <a:defRPr/>
            </a:pPr>
            <a:r>
              <a:rPr lang="en-US" sz="1175" kern="0" dirty="0">
                <a:solidFill>
                  <a:srgbClr val="FFFFFF"/>
                </a:solidFill>
                <a:latin typeface="Segoe UI"/>
              </a:rPr>
              <a:t>Migration/upgrade approach and procedures</a:t>
            </a:r>
          </a:p>
          <a:p>
            <a:pPr marL="278511" indent="-166485" defTabSz="896181">
              <a:buFont typeface="Arial" panose="020B0604020202020204" pitchFamily="34" charset="0"/>
              <a:buChar char="•"/>
              <a:defRPr/>
            </a:pPr>
            <a:r>
              <a:rPr lang="en-US" sz="1175" kern="0" dirty="0">
                <a:solidFill>
                  <a:srgbClr val="FFFFFF"/>
                </a:solidFill>
                <a:latin typeface="Segoe UI"/>
              </a:rPr>
              <a:t>Communications Plan</a:t>
            </a:r>
          </a:p>
          <a:p>
            <a:pPr marL="278511" indent="-166485" defTabSz="896181">
              <a:buFont typeface="Arial" panose="020B0604020202020204" pitchFamily="34" charset="0"/>
              <a:buChar char="•"/>
              <a:defRPr/>
            </a:pPr>
            <a:r>
              <a:rPr lang="en-US" sz="1175" kern="0" dirty="0">
                <a:solidFill>
                  <a:srgbClr val="FFFFFF"/>
                </a:solidFill>
                <a:latin typeface="Segoe UI"/>
              </a:rPr>
              <a:t>UAT Roles and Responsibilities</a:t>
            </a:r>
          </a:p>
          <a:p>
            <a:pPr marL="278511" indent="-166485" defTabSz="896181">
              <a:buFont typeface="Arial" panose="020B0604020202020204" pitchFamily="34" charset="0"/>
              <a:buChar char="•"/>
              <a:defRPr/>
            </a:pPr>
            <a:r>
              <a:rPr lang="en-US" sz="1175" kern="0" dirty="0">
                <a:solidFill>
                  <a:srgbClr val="FFFFFF"/>
                </a:solidFill>
                <a:latin typeface="Segoe UI"/>
              </a:rPr>
              <a:t>Post-Migration Support Process</a:t>
            </a:r>
          </a:p>
        </p:txBody>
      </p:sp>
      <p:grpSp>
        <p:nvGrpSpPr>
          <p:cNvPr id="76" name="Group 75"/>
          <p:cNvGrpSpPr/>
          <p:nvPr/>
        </p:nvGrpSpPr>
        <p:grpSpPr bwMode="black">
          <a:xfrm>
            <a:off x="1162813" y="5171976"/>
            <a:ext cx="534956" cy="432722"/>
            <a:chOff x="5184775" y="225425"/>
            <a:chExt cx="1500188" cy="1220788"/>
          </a:xfrm>
          <a:solidFill>
            <a:srgbClr val="FFFFFF"/>
          </a:solidFill>
        </p:grpSpPr>
        <p:sp>
          <p:nvSpPr>
            <p:cNvPr id="7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sp>
          <p:nvSpPr>
            <p:cNvPr id="7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sp>
          <p:nvSpPr>
            <p:cNvPr id="7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grpSp>
      <p:sp>
        <p:nvSpPr>
          <p:cNvPr id="53" name="TextBox 52"/>
          <p:cNvSpPr txBox="1"/>
          <p:nvPr/>
        </p:nvSpPr>
        <p:spPr>
          <a:xfrm>
            <a:off x="1731169" y="5032365"/>
            <a:ext cx="3218311" cy="599695"/>
          </a:xfrm>
          <a:prstGeom prst="rect">
            <a:avLst/>
          </a:prstGeom>
          <a:noFill/>
        </p:spPr>
        <p:txBody>
          <a:bodyPr wrap="square" rtlCol="0">
            <a:spAutoFit/>
          </a:bodyPr>
          <a:lstStyle/>
          <a:p>
            <a:pPr defTabSz="896181">
              <a:defRPr/>
            </a:pPr>
            <a:r>
              <a:rPr lang="en-US" sz="1077" b="1" dirty="0">
                <a:solidFill>
                  <a:srgbClr val="FFFFFF"/>
                </a:solidFill>
                <a:latin typeface="Segoe UI"/>
              </a:rPr>
              <a:t>Deep Application</a:t>
            </a:r>
            <a:r>
              <a:rPr lang="en-US" sz="1077" b="1" kern="0" dirty="0">
                <a:solidFill>
                  <a:srgbClr val="FFFFFF"/>
                </a:solidFill>
                <a:latin typeface="Segoe UI"/>
              </a:rPr>
              <a:t> </a:t>
            </a:r>
            <a:r>
              <a:rPr lang="en-US" sz="1077" b="1" dirty="0">
                <a:solidFill>
                  <a:srgbClr val="FFFFFF"/>
                </a:solidFill>
                <a:latin typeface="Segoe UI"/>
              </a:rPr>
              <a:t>Analysis</a:t>
            </a:r>
          </a:p>
          <a:p>
            <a:pPr marL="277827" indent="-168040" defTabSz="896181">
              <a:buFont typeface="Arial" panose="020B0604020202020204" pitchFamily="34" charset="0"/>
              <a:buChar char="•"/>
              <a:defRPr/>
            </a:pPr>
            <a:r>
              <a:rPr lang="en-US" sz="1077" dirty="0">
                <a:solidFill>
                  <a:srgbClr val="FFFFFF"/>
                </a:solidFill>
                <a:latin typeface="Segoe UI"/>
              </a:rPr>
              <a:t>Identify Supported and Compatible Versions</a:t>
            </a:r>
          </a:p>
          <a:p>
            <a:pPr marL="277827" indent="-168040" defTabSz="896181">
              <a:buFont typeface="Arial" panose="020B0604020202020204" pitchFamily="34" charset="0"/>
              <a:buChar char="•"/>
              <a:defRPr/>
            </a:pPr>
            <a:r>
              <a:rPr lang="en-US" sz="1077" kern="0" dirty="0">
                <a:solidFill>
                  <a:srgbClr val="FFFFFF"/>
                </a:solidFill>
                <a:latin typeface="Segoe UI"/>
              </a:rPr>
              <a:t>Identify Upgrade Versions</a:t>
            </a:r>
          </a:p>
        </p:txBody>
      </p:sp>
      <p:sp>
        <p:nvSpPr>
          <p:cNvPr id="57" name="TextBox 56"/>
          <p:cNvSpPr txBox="1"/>
          <p:nvPr/>
        </p:nvSpPr>
        <p:spPr>
          <a:xfrm>
            <a:off x="1763613" y="2886560"/>
            <a:ext cx="3474937" cy="1900520"/>
          </a:xfrm>
          <a:prstGeom prst="rect">
            <a:avLst/>
          </a:prstGeom>
          <a:noFill/>
        </p:spPr>
        <p:txBody>
          <a:bodyPr wrap="square" rtlCol="0">
            <a:spAutoFit/>
          </a:bodyPr>
          <a:lstStyle/>
          <a:p>
            <a:pPr defTabSz="896181">
              <a:defRPr/>
            </a:pPr>
            <a:r>
              <a:rPr lang="en-US" sz="1175" b="1" dirty="0">
                <a:solidFill>
                  <a:srgbClr val="FFFFFF"/>
                </a:solidFill>
                <a:latin typeface="Segoe UI"/>
              </a:rPr>
              <a:t>Business System Planning Coordination</a:t>
            </a:r>
          </a:p>
          <a:p>
            <a:pPr marL="278511" indent="-166485" defTabSz="896181">
              <a:buFont typeface="Arial" panose="020B0604020202020204" pitchFamily="34" charset="0"/>
              <a:buChar char="•"/>
              <a:defRPr/>
            </a:pPr>
            <a:r>
              <a:rPr lang="en-US" sz="1175" dirty="0">
                <a:solidFill>
                  <a:srgbClr val="FFFFFF"/>
                </a:solidFill>
                <a:latin typeface="Segoe UI"/>
              </a:rPr>
              <a:t>App Support Team Consultation</a:t>
            </a:r>
          </a:p>
          <a:p>
            <a:pPr marL="278511" indent="-166485" defTabSz="896181">
              <a:buFont typeface="Arial" panose="020B0604020202020204" pitchFamily="34" charset="0"/>
              <a:buChar char="•"/>
              <a:defRPr/>
            </a:pPr>
            <a:r>
              <a:rPr lang="en-US" sz="1175" dirty="0">
                <a:solidFill>
                  <a:srgbClr val="FFFFFF"/>
                </a:solidFill>
                <a:latin typeface="Segoe UI"/>
              </a:rPr>
              <a:t>Assessment </a:t>
            </a:r>
            <a:r>
              <a:rPr lang="en-US" sz="1175" kern="0" dirty="0">
                <a:solidFill>
                  <a:srgbClr val="FFFFFF"/>
                </a:solidFill>
                <a:latin typeface="Segoe UI"/>
              </a:rPr>
              <a:t>In-Flow/Out-Flow Management</a:t>
            </a:r>
            <a:endParaRPr lang="en-US" sz="1175" dirty="0">
              <a:solidFill>
                <a:srgbClr val="FFFFFF"/>
              </a:solidFill>
              <a:latin typeface="Segoe UI"/>
            </a:endParaRPr>
          </a:p>
          <a:p>
            <a:pPr marL="278511" indent="-166485" defTabSz="896181">
              <a:buFont typeface="Arial" panose="020B0604020202020204" pitchFamily="34" charset="0"/>
              <a:buChar char="•"/>
              <a:defRPr/>
            </a:pPr>
            <a:r>
              <a:rPr lang="en-US" sz="1175" kern="0" dirty="0">
                <a:solidFill>
                  <a:srgbClr val="FFFFFF"/>
                </a:solidFill>
                <a:latin typeface="Segoe UI"/>
              </a:rPr>
              <a:t>Project Milestone Gate Tracking &amp; Reporting</a:t>
            </a:r>
          </a:p>
          <a:p>
            <a:pPr marL="278511" indent="-166485" defTabSz="896181">
              <a:buFont typeface="Arial" panose="020B0604020202020204" pitchFamily="34" charset="0"/>
              <a:buChar char="•"/>
              <a:defRPr/>
            </a:pPr>
            <a:r>
              <a:rPr lang="en-US" sz="1175" kern="0" dirty="0">
                <a:solidFill>
                  <a:srgbClr val="FFFFFF"/>
                </a:solidFill>
                <a:latin typeface="Segoe UI"/>
              </a:rPr>
              <a:t>Installation Media, Configuration Documentation, and Test Specification Collection</a:t>
            </a:r>
          </a:p>
          <a:p>
            <a:pPr marL="278511" indent="-166485" defTabSz="896181">
              <a:buFont typeface="Arial" panose="020B0604020202020204" pitchFamily="34" charset="0"/>
              <a:buChar char="•"/>
              <a:defRPr/>
            </a:pPr>
            <a:r>
              <a:rPr lang="en-US" sz="1175" kern="0" dirty="0">
                <a:solidFill>
                  <a:srgbClr val="FFFFFF"/>
                </a:solidFill>
                <a:latin typeface="Segoe UI"/>
              </a:rPr>
              <a:t>Asset Management, App Portfolio DB Review, if available</a:t>
            </a:r>
          </a:p>
          <a:p>
            <a:pPr marL="112027" defTabSz="896181">
              <a:defRPr/>
            </a:pPr>
            <a:endParaRPr lang="en-US" sz="1175" dirty="0">
              <a:solidFill>
                <a:srgbClr val="FFFFFF"/>
              </a:solidFill>
              <a:latin typeface="Segoe UI"/>
            </a:endParaRPr>
          </a:p>
        </p:txBody>
      </p:sp>
      <p:sp>
        <p:nvSpPr>
          <p:cNvPr id="58" name="Freeform 14"/>
          <p:cNvSpPr>
            <a:spLocks noEditPoints="1"/>
          </p:cNvSpPr>
          <p:nvPr/>
        </p:nvSpPr>
        <p:spPr bwMode="black">
          <a:xfrm>
            <a:off x="1166365" y="2905700"/>
            <a:ext cx="542858" cy="508091"/>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882" dirty="0">
              <a:solidFill>
                <a:srgbClr val="FFFFFF"/>
              </a:solidFill>
              <a:latin typeface="Segoe UI"/>
            </a:endParaRPr>
          </a:p>
        </p:txBody>
      </p:sp>
      <p:sp>
        <p:nvSpPr>
          <p:cNvPr id="110" name="TextBox 109"/>
          <p:cNvSpPr txBox="1"/>
          <p:nvPr/>
        </p:nvSpPr>
        <p:spPr>
          <a:xfrm>
            <a:off x="5850967" y="5574484"/>
            <a:ext cx="1995207" cy="768819"/>
          </a:xfrm>
          <a:prstGeom prst="rect">
            <a:avLst/>
          </a:prstGeom>
          <a:noFill/>
        </p:spPr>
        <p:txBody>
          <a:bodyPr wrap="square" rtlCol="0">
            <a:spAutoFit/>
          </a:bodyPr>
          <a:lstStyle/>
          <a:p>
            <a:pPr defTabSz="896181">
              <a:defRPr/>
            </a:pPr>
            <a:r>
              <a:rPr lang="en-US" sz="1077" b="1" dirty="0">
                <a:solidFill>
                  <a:srgbClr val="FFFFFF"/>
                </a:solidFill>
                <a:latin typeface="Segoe UI"/>
              </a:rPr>
              <a:t>Other Deep Analysis</a:t>
            </a:r>
            <a:endParaRPr lang="en-US" sz="1077" kern="0" dirty="0">
              <a:solidFill>
                <a:srgbClr val="FFFFFF"/>
              </a:solidFill>
              <a:latin typeface="Segoe UI"/>
            </a:endParaRPr>
          </a:p>
          <a:p>
            <a:pPr marL="277827" indent="-168040" defTabSz="896181">
              <a:buFont typeface="Arial" panose="020B0604020202020204" pitchFamily="34" charset="0"/>
              <a:buChar char="•"/>
              <a:defRPr/>
            </a:pPr>
            <a:r>
              <a:rPr lang="en-US" sz="1077" dirty="0">
                <a:solidFill>
                  <a:srgbClr val="FFFFFF"/>
                </a:solidFill>
                <a:latin typeface="Segoe UI"/>
              </a:rPr>
              <a:t>IIS Web Applications</a:t>
            </a:r>
          </a:p>
          <a:p>
            <a:pPr marL="277827" indent="-168040" defTabSz="896181">
              <a:buFont typeface="Arial" panose="020B0604020202020204" pitchFamily="34" charset="0"/>
              <a:buChar char="•"/>
              <a:defRPr/>
            </a:pPr>
            <a:r>
              <a:rPr lang="en-US" sz="1077" kern="0" dirty="0">
                <a:solidFill>
                  <a:srgbClr val="FFFFFF"/>
                </a:solidFill>
                <a:latin typeface="Segoe UI"/>
              </a:rPr>
              <a:t>Databases</a:t>
            </a:r>
            <a:endParaRPr lang="en-US" sz="1077" dirty="0">
              <a:solidFill>
                <a:srgbClr val="FFFFFF"/>
              </a:solidFill>
              <a:latin typeface="Segoe UI"/>
            </a:endParaRPr>
          </a:p>
          <a:p>
            <a:pPr marL="277827" indent="-168040" defTabSz="896181">
              <a:buFont typeface="Arial" panose="020B0604020202020204" pitchFamily="34" charset="0"/>
              <a:buChar char="•"/>
              <a:defRPr/>
            </a:pPr>
            <a:r>
              <a:rPr lang="en-US" sz="1077" kern="0" dirty="0">
                <a:solidFill>
                  <a:srgbClr val="FFFFFF"/>
                </a:solidFill>
                <a:latin typeface="Segoe UI"/>
              </a:rPr>
              <a:t>Windows Roles</a:t>
            </a:r>
          </a:p>
        </p:txBody>
      </p:sp>
      <p:sp>
        <p:nvSpPr>
          <p:cNvPr id="111" name="Freeform 81"/>
          <p:cNvSpPr>
            <a:spLocks/>
          </p:cNvSpPr>
          <p:nvPr/>
        </p:nvSpPr>
        <p:spPr bwMode="black">
          <a:xfrm>
            <a:off x="5440336" y="5712688"/>
            <a:ext cx="410631" cy="544345"/>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sp>
        <p:nvSpPr>
          <p:cNvPr id="117" name="TextBox 116"/>
          <p:cNvSpPr txBox="1"/>
          <p:nvPr/>
        </p:nvSpPr>
        <p:spPr>
          <a:xfrm>
            <a:off x="9036864" y="5439023"/>
            <a:ext cx="2570527" cy="461342"/>
          </a:xfrm>
          <a:prstGeom prst="rect">
            <a:avLst/>
          </a:prstGeom>
          <a:noFill/>
        </p:spPr>
        <p:txBody>
          <a:bodyPr wrap="square" rtlCol="0">
            <a:spAutoFit/>
          </a:bodyPr>
          <a:lstStyle/>
          <a:p>
            <a:pPr defTabSz="896181">
              <a:defRPr/>
            </a:pPr>
            <a:r>
              <a:rPr lang="en-US" sz="1175" b="1" kern="0" dirty="0">
                <a:solidFill>
                  <a:srgbClr val="FFFFFF"/>
                </a:solidFill>
                <a:latin typeface="Segoe UI"/>
              </a:rPr>
              <a:t>Support Business System Deployment Plan Development</a:t>
            </a:r>
          </a:p>
        </p:txBody>
      </p:sp>
      <p:sp>
        <p:nvSpPr>
          <p:cNvPr id="121" name="Freeform 18"/>
          <p:cNvSpPr>
            <a:spLocks noChangeAspect="1" noEditPoints="1"/>
          </p:cNvSpPr>
          <p:nvPr/>
        </p:nvSpPr>
        <p:spPr bwMode="black">
          <a:xfrm>
            <a:off x="8522327" y="2840572"/>
            <a:ext cx="367318" cy="47364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980" kern="0" dirty="0">
              <a:solidFill>
                <a:prstClr val="black"/>
              </a:solidFill>
              <a:latin typeface="Segoe UI" pitchFamily="34" charset="0"/>
              <a:ea typeface="Segoe UI" pitchFamily="34" charset="0"/>
              <a:cs typeface="Segoe UI" pitchFamily="34" charset="0"/>
            </a:endParaRPr>
          </a:p>
        </p:txBody>
      </p:sp>
      <p:sp>
        <p:nvSpPr>
          <p:cNvPr id="122" name="Freeform 18"/>
          <p:cNvSpPr>
            <a:spLocks noChangeAspect="1" noEditPoints="1"/>
          </p:cNvSpPr>
          <p:nvPr/>
        </p:nvSpPr>
        <p:spPr bwMode="black">
          <a:xfrm>
            <a:off x="8522327" y="5408362"/>
            <a:ext cx="367318" cy="47364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980" kern="0" dirty="0">
              <a:solidFill>
                <a:prstClr val="black"/>
              </a:solidFill>
              <a:latin typeface="Segoe UI" pitchFamily="34" charset="0"/>
              <a:ea typeface="Segoe UI" pitchFamily="34" charset="0"/>
              <a:cs typeface="Segoe UI" pitchFamily="34" charset="0"/>
            </a:endParaRPr>
          </a:p>
        </p:txBody>
      </p:sp>
      <p:sp>
        <p:nvSpPr>
          <p:cNvPr id="42" name="TextBox 41"/>
          <p:cNvSpPr txBox="1"/>
          <p:nvPr/>
        </p:nvSpPr>
        <p:spPr>
          <a:xfrm>
            <a:off x="5971492" y="2836734"/>
            <a:ext cx="2470127" cy="1537799"/>
          </a:xfrm>
          <a:prstGeom prst="rect">
            <a:avLst/>
          </a:prstGeom>
          <a:noFill/>
        </p:spPr>
        <p:txBody>
          <a:bodyPr wrap="square" rtlCol="0">
            <a:spAutoFit/>
          </a:bodyPr>
          <a:lstStyle/>
          <a:p>
            <a:pPr defTabSz="896181">
              <a:defRPr/>
            </a:pPr>
            <a:r>
              <a:rPr lang="en-US" sz="1175" b="1" dirty="0">
                <a:solidFill>
                  <a:srgbClr val="FFFFFF"/>
                </a:solidFill>
                <a:latin typeface="Segoe UI"/>
              </a:rPr>
              <a:t>Business System </a:t>
            </a:r>
          </a:p>
          <a:p>
            <a:pPr defTabSz="896181">
              <a:defRPr/>
            </a:pPr>
            <a:r>
              <a:rPr lang="en-US" sz="1175" b="1" dirty="0">
                <a:solidFill>
                  <a:srgbClr val="FFFFFF"/>
                </a:solidFill>
                <a:latin typeface="Segoe UI"/>
              </a:rPr>
              <a:t>Workstream Assignment Confirmation</a:t>
            </a:r>
          </a:p>
          <a:p>
            <a:pPr marL="277827" indent="-168040" defTabSz="896181">
              <a:buFont typeface="Wingdings" panose="05000000000000000000" pitchFamily="2" charset="2"/>
              <a:buChar char="ü"/>
              <a:defRPr/>
            </a:pPr>
            <a:r>
              <a:rPr lang="en-US" sz="1175" dirty="0">
                <a:solidFill>
                  <a:srgbClr val="FFFFFF"/>
                </a:solidFill>
                <a:latin typeface="Segoe UI"/>
              </a:rPr>
              <a:t>Application Modernization</a:t>
            </a:r>
          </a:p>
          <a:p>
            <a:pPr marL="277827" indent="-168040" defTabSz="896181">
              <a:buFont typeface="Wingdings" panose="05000000000000000000" pitchFamily="2" charset="2"/>
              <a:buChar char="ü"/>
              <a:defRPr/>
            </a:pPr>
            <a:r>
              <a:rPr lang="en-US" sz="1175" dirty="0">
                <a:solidFill>
                  <a:srgbClr val="FFFFFF"/>
                </a:solidFill>
                <a:latin typeface="Segoe UI"/>
              </a:rPr>
              <a:t>Infrastructure Modernization</a:t>
            </a:r>
          </a:p>
          <a:p>
            <a:pPr marL="505773" lvl="1" indent="-168072" defTabSz="896181">
              <a:buFont typeface="Wingdings" panose="05000000000000000000" pitchFamily="2" charset="2"/>
              <a:buChar char="§"/>
              <a:defRPr/>
            </a:pPr>
            <a:r>
              <a:rPr lang="en-US" sz="1175" dirty="0">
                <a:solidFill>
                  <a:srgbClr val="FFFFFF"/>
                </a:solidFill>
                <a:latin typeface="Segoe UI"/>
              </a:rPr>
              <a:t>Server Migration</a:t>
            </a:r>
          </a:p>
          <a:p>
            <a:pPr marL="505773" lvl="1" indent="-168072" defTabSz="896181">
              <a:buFont typeface="Wingdings" panose="05000000000000000000" pitchFamily="2" charset="2"/>
              <a:buChar char="§"/>
              <a:defRPr/>
            </a:pPr>
            <a:r>
              <a:rPr lang="en-US" sz="1175" dirty="0">
                <a:solidFill>
                  <a:srgbClr val="FFFFFF"/>
                </a:solidFill>
                <a:latin typeface="Segoe UI"/>
              </a:rPr>
              <a:t>Workload Migration</a:t>
            </a:r>
          </a:p>
          <a:p>
            <a:pPr marL="277827" indent="-168040" defTabSz="896181">
              <a:buFont typeface="Wingdings" panose="05000000000000000000" pitchFamily="2" charset="2"/>
              <a:buChar char="ü"/>
              <a:defRPr/>
            </a:pPr>
            <a:r>
              <a:rPr lang="en-US" sz="1175" dirty="0">
                <a:solidFill>
                  <a:srgbClr val="FFFFFF"/>
                </a:solidFill>
                <a:latin typeface="Segoe UI"/>
              </a:rPr>
              <a:t>Identity Modernization</a:t>
            </a:r>
          </a:p>
        </p:txBody>
      </p:sp>
      <p:pic>
        <p:nvPicPr>
          <p:cNvPr id="43" name="Picture 4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66966" y="2931272"/>
            <a:ext cx="445652" cy="448456"/>
          </a:xfrm>
          <a:prstGeom prst="rect">
            <a:avLst/>
          </a:prstGeom>
        </p:spPr>
      </p:pic>
      <p:sp>
        <p:nvSpPr>
          <p:cNvPr id="4" name="Title 3"/>
          <p:cNvSpPr>
            <a:spLocks noGrp="1"/>
          </p:cNvSpPr>
          <p:nvPr>
            <p:ph type="title"/>
          </p:nvPr>
        </p:nvSpPr>
        <p:spPr>
          <a:xfrm>
            <a:off x="270066" y="147461"/>
            <a:ext cx="11654187" cy="899537"/>
          </a:xfrm>
        </p:spPr>
        <p:txBody>
          <a:bodyPr/>
          <a:lstStyle/>
          <a:p>
            <a:r>
              <a:rPr lang="en-US" dirty="0"/>
              <a:t>Delivery Approach (cont.)</a:t>
            </a:r>
          </a:p>
        </p:txBody>
      </p:sp>
      <p:sp>
        <p:nvSpPr>
          <p:cNvPr id="44" name="TextBox 43"/>
          <p:cNvSpPr txBox="1"/>
          <p:nvPr/>
        </p:nvSpPr>
        <p:spPr>
          <a:xfrm>
            <a:off x="1731170" y="5858040"/>
            <a:ext cx="2927905" cy="768819"/>
          </a:xfrm>
          <a:prstGeom prst="rect">
            <a:avLst/>
          </a:prstGeom>
          <a:noFill/>
        </p:spPr>
        <p:txBody>
          <a:bodyPr wrap="square" rtlCol="0">
            <a:spAutoFit/>
          </a:bodyPr>
          <a:lstStyle/>
          <a:p>
            <a:pPr defTabSz="896181">
              <a:defRPr/>
            </a:pPr>
            <a:r>
              <a:rPr lang="en-US" sz="1077" b="1" dirty="0">
                <a:solidFill>
                  <a:srgbClr val="FFFFFF"/>
                </a:solidFill>
                <a:latin typeface="Segoe UI"/>
              </a:rPr>
              <a:t>Cloud Suitability Planning</a:t>
            </a:r>
          </a:p>
          <a:p>
            <a:pPr marL="277827" indent="-168040" defTabSz="896181">
              <a:buFont typeface="Arial" panose="020B0604020202020204" pitchFamily="34" charset="0"/>
              <a:buChar char="•"/>
              <a:defRPr/>
            </a:pPr>
            <a:r>
              <a:rPr lang="en-US" sz="1077" dirty="0">
                <a:solidFill>
                  <a:srgbClr val="FFFFFF"/>
                </a:solidFill>
                <a:latin typeface="Segoe UI"/>
              </a:rPr>
              <a:t>OS alignment to Cloud sizing model</a:t>
            </a:r>
          </a:p>
          <a:p>
            <a:pPr marL="277827" indent="-168040" defTabSz="896181">
              <a:buFont typeface="Arial" panose="020B0604020202020204" pitchFamily="34" charset="0"/>
              <a:buChar char="•"/>
              <a:defRPr/>
            </a:pPr>
            <a:r>
              <a:rPr lang="en-US" sz="1077" kern="0" dirty="0">
                <a:solidFill>
                  <a:srgbClr val="FFFFFF"/>
                </a:solidFill>
                <a:latin typeface="Segoe UI"/>
              </a:rPr>
              <a:t>HA/Security requirements in Cloud</a:t>
            </a:r>
          </a:p>
          <a:p>
            <a:pPr marL="277827" indent="-168040" defTabSz="896181">
              <a:buFont typeface="Arial" panose="020B0604020202020204" pitchFamily="34" charset="0"/>
              <a:buChar char="•"/>
              <a:defRPr/>
            </a:pPr>
            <a:r>
              <a:rPr lang="en-US" sz="1077" kern="0" dirty="0">
                <a:solidFill>
                  <a:srgbClr val="FFFFFF"/>
                </a:solidFill>
                <a:latin typeface="Segoe UI"/>
              </a:rPr>
              <a:t>Workload suitability analysis for Cloud</a:t>
            </a:r>
            <a:endParaRPr lang="en-US" sz="1077" dirty="0">
              <a:solidFill>
                <a:srgbClr val="FFFFFF"/>
              </a:solidFill>
              <a:latin typeface="Segoe UI"/>
            </a:endParaRPr>
          </a:p>
        </p:txBody>
      </p:sp>
      <p:pic>
        <p:nvPicPr>
          <p:cNvPr id="45" name="Picture 4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49066" y="5891273"/>
            <a:ext cx="358519" cy="495146"/>
          </a:xfrm>
          <a:prstGeom prst="rect">
            <a:avLst/>
          </a:prstGeom>
        </p:spPr>
      </p:pic>
      <p:sp>
        <p:nvSpPr>
          <p:cNvPr id="32" name="Rounded Rectangle 31"/>
          <p:cNvSpPr/>
          <p:nvPr/>
        </p:nvSpPr>
        <p:spPr>
          <a:xfrm>
            <a:off x="965855" y="1467758"/>
            <a:ext cx="10866286" cy="1154850"/>
          </a:xfrm>
          <a:prstGeom prst="roundRect">
            <a:avLst>
              <a:gd name="adj" fmla="val 0"/>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37" name="Rounded Rectangle 32"/>
          <p:cNvSpPr/>
          <p:nvPr/>
        </p:nvSpPr>
        <p:spPr>
          <a:xfrm>
            <a:off x="325667" y="1467757"/>
            <a:ext cx="541929" cy="1154850"/>
          </a:xfrm>
          <a:prstGeom prst="roundRect">
            <a:avLst>
              <a:gd name="adj" fmla="val 0"/>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765">
                <a:solidFill>
                  <a:srgbClr val="FFFFFF"/>
                </a:solidFill>
                <a:latin typeface="Segoe UI"/>
                <a:ea typeface="Segoe UI" pitchFamily="34" charset="0"/>
                <a:cs typeface="Segoe UI" pitchFamily="34" charset="0"/>
              </a:rPr>
              <a:t>Customer</a:t>
            </a:r>
            <a:endParaRPr lang="en-US" sz="1765" dirty="0">
              <a:solidFill>
                <a:srgbClr val="FFFFFF"/>
              </a:solidFill>
              <a:latin typeface="Segoe UI"/>
              <a:ea typeface="Segoe UI" pitchFamily="34" charset="0"/>
              <a:cs typeface="Segoe UI" pitchFamily="34" charset="0"/>
            </a:endParaRPr>
          </a:p>
        </p:txBody>
      </p:sp>
      <p:sp>
        <p:nvSpPr>
          <p:cNvPr id="40" name="TextBox 39"/>
          <p:cNvSpPr txBox="1"/>
          <p:nvPr/>
        </p:nvSpPr>
        <p:spPr>
          <a:xfrm>
            <a:off x="4746343" y="1637911"/>
            <a:ext cx="3622647" cy="1175978"/>
          </a:xfrm>
          <a:prstGeom prst="rect">
            <a:avLst/>
          </a:prstGeom>
          <a:noFill/>
        </p:spPr>
        <p:txBody>
          <a:bodyPr wrap="square" rtlCol="0">
            <a:spAutoFit/>
          </a:bodyPr>
          <a:lstStyle/>
          <a:p>
            <a:pPr defTabSz="896181">
              <a:defRPr/>
            </a:pPr>
            <a:r>
              <a:rPr lang="en-US" sz="1175" b="1" dirty="0">
                <a:solidFill>
                  <a:srgbClr val="FFFFFF"/>
                </a:solidFill>
                <a:latin typeface="Segoe UI"/>
              </a:rPr>
              <a:t>Business System Assessment Coordination</a:t>
            </a:r>
          </a:p>
          <a:p>
            <a:pPr marL="278511" indent="-166485" defTabSz="896181">
              <a:buFont typeface="Arial" panose="020B0604020202020204" pitchFamily="34" charset="0"/>
              <a:buChar char="•"/>
              <a:defRPr/>
            </a:pPr>
            <a:r>
              <a:rPr lang="en-US" sz="1175" kern="0" dirty="0">
                <a:solidFill>
                  <a:srgbClr val="FFFFFF"/>
                </a:solidFill>
                <a:latin typeface="Segoe UI"/>
              </a:rPr>
              <a:t>Provide Installation Media</a:t>
            </a:r>
          </a:p>
          <a:p>
            <a:pPr marL="278511" indent="-166485" defTabSz="896181">
              <a:buFont typeface="Arial" panose="020B0604020202020204" pitchFamily="34" charset="0"/>
              <a:buChar char="•"/>
              <a:defRPr/>
            </a:pPr>
            <a:r>
              <a:rPr lang="en-US" sz="1175" kern="0" dirty="0">
                <a:solidFill>
                  <a:srgbClr val="FFFFFF"/>
                </a:solidFill>
                <a:latin typeface="Segoe UI"/>
              </a:rPr>
              <a:t>Configuration Documentation</a:t>
            </a:r>
          </a:p>
          <a:p>
            <a:pPr marL="278511" indent="-166485" defTabSz="896181">
              <a:buFont typeface="Arial" panose="020B0604020202020204" pitchFamily="34" charset="0"/>
              <a:buChar char="•"/>
              <a:defRPr/>
            </a:pPr>
            <a:r>
              <a:rPr lang="en-US" sz="1175" kern="0" dirty="0">
                <a:solidFill>
                  <a:srgbClr val="FFFFFF"/>
                </a:solidFill>
                <a:latin typeface="Segoe UI"/>
              </a:rPr>
              <a:t>Test Specification</a:t>
            </a:r>
          </a:p>
          <a:p>
            <a:pPr marL="278511" indent="-166485" defTabSz="896181">
              <a:buFont typeface="Arial" panose="020B0604020202020204" pitchFamily="34" charset="0"/>
              <a:buChar char="•"/>
              <a:defRPr/>
            </a:pPr>
            <a:endParaRPr lang="en-US" sz="1175" kern="0" dirty="0">
              <a:solidFill>
                <a:srgbClr val="FFFFFF"/>
              </a:solidFill>
              <a:latin typeface="Segoe UI"/>
            </a:endParaRPr>
          </a:p>
          <a:p>
            <a:pPr marL="112027" defTabSz="896181">
              <a:defRPr/>
            </a:pPr>
            <a:endParaRPr lang="en-US" sz="1175" dirty="0">
              <a:solidFill>
                <a:srgbClr val="FFFFFF"/>
              </a:solidFill>
              <a:latin typeface="Segoe UI"/>
            </a:endParaRPr>
          </a:p>
        </p:txBody>
      </p:sp>
    </p:spTree>
    <p:extLst>
      <p:ext uri="{BB962C8B-B14F-4D97-AF65-F5344CB8AC3E}">
        <p14:creationId xmlns:p14="http://schemas.microsoft.com/office/powerpoint/2010/main" val="20178340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ounded Rectangle 89"/>
          <p:cNvSpPr/>
          <p:nvPr/>
        </p:nvSpPr>
        <p:spPr>
          <a:xfrm>
            <a:off x="7803359" y="2739293"/>
            <a:ext cx="4120896" cy="2054465"/>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21" name="Rectangle 20"/>
          <p:cNvSpPr/>
          <p:nvPr/>
        </p:nvSpPr>
        <p:spPr>
          <a:xfrm>
            <a:off x="3808043" y="1007097"/>
            <a:ext cx="3880023" cy="484679"/>
          </a:xfrm>
          <a:prstGeom prst="rect">
            <a:avLst/>
          </a:prstGeom>
        </p:spPr>
        <p:txBody>
          <a:bodyPr wrap="square">
            <a:spAutoFit/>
          </a:bodyPr>
          <a:lstStyle/>
          <a:p>
            <a:pPr defTabSz="896214">
              <a:defRPr/>
            </a:pPr>
            <a:r>
              <a:rPr lang="en-US" sz="2500" kern="0" spc="-100" dirty="0">
                <a:ln w="3175">
                  <a:noFill/>
                </a:ln>
                <a:solidFill>
                  <a:sysClr val="windowText" lastClr="000000"/>
                </a:solidFill>
                <a:latin typeface="Segoe UI Light"/>
                <a:cs typeface="Segoe UI" pitchFamily="34" charset="0"/>
              </a:rPr>
              <a:t>Modernization / Migration</a:t>
            </a:r>
          </a:p>
        </p:txBody>
      </p:sp>
      <p:sp>
        <p:nvSpPr>
          <p:cNvPr id="5" name="Rounded Rectangle 4"/>
          <p:cNvSpPr/>
          <p:nvPr/>
        </p:nvSpPr>
        <p:spPr>
          <a:xfrm>
            <a:off x="3808044" y="2739292"/>
            <a:ext cx="3880024" cy="2054466"/>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8" name="Rounded Rectangle 7"/>
          <p:cNvSpPr/>
          <p:nvPr/>
        </p:nvSpPr>
        <p:spPr>
          <a:xfrm>
            <a:off x="3803258" y="4912671"/>
            <a:ext cx="3884809" cy="1816938"/>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19" name="TextBox 18"/>
          <p:cNvSpPr txBox="1"/>
          <p:nvPr/>
        </p:nvSpPr>
        <p:spPr>
          <a:xfrm>
            <a:off x="8732362" y="3235448"/>
            <a:ext cx="3052469" cy="1014877"/>
          </a:xfrm>
          <a:prstGeom prst="rect">
            <a:avLst/>
          </a:prstGeom>
          <a:noFill/>
        </p:spPr>
        <p:txBody>
          <a:bodyPr wrap="square" rtlCol="0">
            <a:spAutoFit/>
          </a:bodyPr>
          <a:lstStyle/>
          <a:p>
            <a:pPr defTabSz="896181">
              <a:defRPr/>
            </a:pPr>
            <a:r>
              <a:rPr lang="en-US" sz="1175" b="1" kern="0" dirty="0">
                <a:solidFill>
                  <a:srgbClr val="FFFFFF"/>
                </a:solidFill>
                <a:latin typeface="Segoe UI"/>
              </a:rPr>
              <a:t>Post-Migration Support Coordination</a:t>
            </a:r>
          </a:p>
          <a:p>
            <a:pPr marL="278511" indent="-166485" defTabSz="896181">
              <a:buFont typeface="Arial" panose="020B0604020202020204" pitchFamily="34" charset="0"/>
              <a:buChar char="•"/>
              <a:defRPr/>
            </a:pPr>
            <a:r>
              <a:rPr lang="en-US" sz="1175" kern="0" dirty="0">
                <a:solidFill>
                  <a:srgbClr val="FFFFFF"/>
                </a:solidFill>
                <a:latin typeface="Segoe UI"/>
              </a:rPr>
              <a:t>Support Coordination for Customer-led User Acceptance Testing (UAT) and Cut-Over Activities for Ten Business Days from UAT Handoff</a:t>
            </a:r>
          </a:p>
        </p:txBody>
      </p:sp>
      <p:pic>
        <p:nvPicPr>
          <p:cNvPr id="88" name="Picture 48" descr="C:\Users\sakuu\Documents\Ballmer MGX 2011\Tile Icons\Calendar Engineer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8120930" y="3229690"/>
            <a:ext cx="500562" cy="52859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7803360" y="997250"/>
            <a:ext cx="3743190" cy="484679"/>
          </a:xfrm>
          <a:prstGeom prst="rect">
            <a:avLst/>
          </a:prstGeom>
        </p:spPr>
        <p:txBody>
          <a:bodyPr wrap="square">
            <a:spAutoFit/>
          </a:bodyPr>
          <a:lstStyle/>
          <a:p>
            <a:pPr defTabSz="896214">
              <a:defRPr/>
            </a:pPr>
            <a:r>
              <a:rPr lang="en-US" sz="2500" kern="0" spc="-100" dirty="0">
                <a:ln w="3175">
                  <a:noFill/>
                </a:ln>
                <a:solidFill>
                  <a:sysClr val="windowText" lastClr="000000"/>
                </a:solidFill>
                <a:latin typeface="Segoe UI Light"/>
                <a:cs typeface="Segoe UI" pitchFamily="34" charset="0"/>
              </a:rPr>
              <a:t>Post Support</a:t>
            </a:r>
          </a:p>
        </p:txBody>
      </p:sp>
      <p:sp>
        <p:nvSpPr>
          <p:cNvPr id="57" name="TextBox 56"/>
          <p:cNvSpPr txBox="1"/>
          <p:nvPr/>
        </p:nvSpPr>
        <p:spPr>
          <a:xfrm>
            <a:off x="4590856" y="3117908"/>
            <a:ext cx="3097210" cy="1199389"/>
          </a:xfrm>
          <a:prstGeom prst="rect">
            <a:avLst/>
          </a:prstGeom>
          <a:noFill/>
        </p:spPr>
        <p:txBody>
          <a:bodyPr wrap="square" rtlCol="0">
            <a:spAutoFit/>
          </a:bodyPr>
          <a:lstStyle/>
          <a:p>
            <a:pPr defTabSz="896181">
              <a:defRPr/>
            </a:pPr>
            <a:r>
              <a:rPr lang="en-US" sz="1175" b="1" dirty="0">
                <a:solidFill>
                  <a:srgbClr val="FFFFFF"/>
                </a:solidFill>
                <a:latin typeface="Segoe UI"/>
              </a:rPr>
              <a:t>Business System Migration Coordination</a:t>
            </a:r>
          </a:p>
          <a:p>
            <a:pPr marL="278511" indent="-166485" defTabSz="896181">
              <a:buFont typeface="Arial" panose="020B0604020202020204" pitchFamily="34" charset="0"/>
              <a:buChar char="•"/>
              <a:defRPr/>
            </a:pPr>
            <a:r>
              <a:rPr lang="en-US" sz="1175" dirty="0">
                <a:solidFill>
                  <a:srgbClr val="FFFFFF"/>
                </a:solidFill>
                <a:latin typeface="Segoe UI"/>
              </a:rPr>
              <a:t>Modernization </a:t>
            </a:r>
            <a:r>
              <a:rPr lang="en-US" sz="1175" kern="0" dirty="0">
                <a:solidFill>
                  <a:srgbClr val="FFFFFF"/>
                </a:solidFill>
                <a:latin typeface="Segoe UI"/>
              </a:rPr>
              <a:t>In-Flow/Out-Flow Management</a:t>
            </a:r>
            <a:endParaRPr lang="en-US" sz="1175" dirty="0">
              <a:solidFill>
                <a:srgbClr val="FFFFFF"/>
              </a:solidFill>
              <a:latin typeface="Segoe UI"/>
            </a:endParaRPr>
          </a:p>
          <a:p>
            <a:pPr marL="278511" indent="-166485" defTabSz="896181">
              <a:buFont typeface="Arial" panose="020B0604020202020204" pitchFamily="34" charset="0"/>
              <a:buChar char="•"/>
              <a:defRPr/>
            </a:pPr>
            <a:r>
              <a:rPr lang="en-US" sz="1175" kern="0" dirty="0">
                <a:solidFill>
                  <a:srgbClr val="FFFFFF"/>
                </a:solidFill>
                <a:latin typeface="Segoe UI"/>
              </a:rPr>
              <a:t>Project Milestone Gate Tracking &amp; Reporting</a:t>
            </a:r>
          </a:p>
          <a:p>
            <a:pPr marL="278511" indent="-166485" defTabSz="896181">
              <a:buFont typeface="Arial" panose="020B0604020202020204" pitchFamily="34" charset="0"/>
              <a:buChar char="•"/>
              <a:defRPr/>
            </a:pPr>
            <a:r>
              <a:rPr lang="en-US" sz="1175" dirty="0">
                <a:solidFill>
                  <a:srgbClr val="FFFFFF"/>
                </a:solidFill>
                <a:latin typeface="Segoe UI"/>
              </a:rPr>
              <a:t>Execute Communications Plan</a:t>
            </a:r>
          </a:p>
        </p:txBody>
      </p:sp>
      <p:sp>
        <p:nvSpPr>
          <p:cNvPr id="115" name="Rounded Rectangle 114"/>
          <p:cNvSpPr/>
          <p:nvPr/>
        </p:nvSpPr>
        <p:spPr>
          <a:xfrm>
            <a:off x="7803359" y="4912671"/>
            <a:ext cx="4120896" cy="1816938"/>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117" name="TextBox 116"/>
          <p:cNvSpPr txBox="1"/>
          <p:nvPr/>
        </p:nvSpPr>
        <p:spPr>
          <a:xfrm>
            <a:off x="8732363" y="5302739"/>
            <a:ext cx="2716947" cy="1199389"/>
          </a:xfrm>
          <a:prstGeom prst="rect">
            <a:avLst/>
          </a:prstGeom>
          <a:noFill/>
        </p:spPr>
        <p:txBody>
          <a:bodyPr wrap="square" rtlCol="0">
            <a:spAutoFit/>
          </a:bodyPr>
          <a:lstStyle/>
          <a:p>
            <a:pPr defTabSz="896181">
              <a:defRPr/>
            </a:pPr>
            <a:r>
              <a:rPr lang="en-US" sz="1175" b="1" kern="0" dirty="0">
                <a:solidFill>
                  <a:srgbClr val="FFFFFF"/>
                </a:solidFill>
                <a:latin typeface="Segoe UI"/>
              </a:rPr>
              <a:t>Perform Post-Migration Support</a:t>
            </a:r>
          </a:p>
          <a:p>
            <a:pPr marL="171417" indent="-171417" defTabSz="896181">
              <a:buFont typeface="Arial" panose="020B0604020202020204" pitchFamily="34" charset="0"/>
              <a:buChar char="•"/>
              <a:defRPr/>
            </a:pPr>
            <a:r>
              <a:rPr lang="en-US" sz="1175" kern="0" dirty="0">
                <a:solidFill>
                  <a:srgbClr val="FFFFFF"/>
                </a:solidFill>
                <a:latin typeface="Segoe UI"/>
              </a:rPr>
              <a:t>Support for Customer-led User Acceptance Testing (UAT) and Cut-Over Activities for Ten Business Days from UAT Handoff</a:t>
            </a:r>
          </a:p>
          <a:p>
            <a:pPr defTabSz="896181">
              <a:defRPr/>
            </a:pPr>
            <a:endParaRPr lang="en-US" sz="1175" b="1" kern="0" dirty="0">
              <a:solidFill>
                <a:srgbClr val="FFFFFF"/>
              </a:solidFill>
              <a:latin typeface="Segoe UI"/>
            </a:endParaRPr>
          </a:p>
        </p:txBody>
      </p:sp>
      <p:sp>
        <p:nvSpPr>
          <p:cNvPr id="43" name="TextBox 42"/>
          <p:cNvSpPr txBox="1"/>
          <p:nvPr/>
        </p:nvSpPr>
        <p:spPr>
          <a:xfrm>
            <a:off x="4618350" y="5433633"/>
            <a:ext cx="2663715" cy="645854"/>
          </a:xfrm>
          <a:prstGeom prst="rect">
            <a:avLst/>
          </a:prstGeom>
          <a:noFill/>
        </p:spPr>
        <p:txBody>
          <a:bodyPr wrap="square" rtlCol="0">
            <a:spAutoFit/>
          </a:bodyPr>
          <a:lstStyle/>
          <a:p>
            <a:pPr defTabSz="896181">
              <a:defRPr/>
            </a:pPr>
            <a:r>
              <a:rPr lang="en-US" sz="1175" b="1" kern="0" dirty="0">
                <a:solidFill>
                  <a:srgbClr val="FFFFFF"/>
                </a:solidFill>
                <a:latin typeface="Segoe UI"/>
              </a:rPr>
              <a:t>Execute on Deployment Plan</a:t>
            </a:r>
          </a:p>
          <a:p>
            <a:pPr marL="171417" indent="-171417" defTabSz="896181">
              <a:buFont typeface="Arial" panose="020B0604020202020204" pitchFamily="34" charset="0"/>
              <a:buChar char="•"/>
              <a:defRPr/>
            </a:pPr>
            <a:r>
              <a:rPr lang="en-US" sz="1175" b="1" kern="0" dirty="0">
                <a:solidFill>
                  <a:srgbClr val="FFFFFF"/>
                </a:solidFill>
                <a:latin typeface="Segoe UI"/>
              </a:rPr>
              <a:t>Data Platform Modernization</a:t>
            </a:r>
          </a:p>
          <a:p>
            <a:pPr marL="171417" indent="-171417" defTabSz="896181">
              <a:buFont typeface="Arial" panose="020B0604020202020204" pitchFamily="34" charset="0"/>
              <a:buChar char="•"/>
              <a:defRPr/>
            </a:pPr>
            <a:r>
              <a:rPr lang="en-US" sz="1175" b="1" kern="0" dirty="0">
                <a:solidFill>
                  <a:srgbClr val="FFFFFF"/>
                </a:solidFill>
                <a:latin typeface="Segoe UI"/>
              </a:rPr>
              <a:t>Application Modernization</a:t>
            </a:r>
          </a:p>
        </p:txBody>
      </p:sp>
      <p:pic>
        <p:nvPicPr>
          <p:cNvPr id="44" name="Picture 48" descr="C:\Users\sakuu\Documents\Ballmer MGX 2011\Tile Icons\Calendar Engineer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4087697" y="3192599"/>
            <a:ext cx="500562" cy="528598"/>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18"/>
          <p:cNvSpPr>
            <a:spLocks noChangeAspect="1" noEditPoints="1"/>
          </p:cNvSpPr>
          <p:nvPr/>
        </p:nvSpPr>
        <p:spPr bwMode="black">
          <a:xfrm>
            <a:off x="4087696" y="5528428"/>
            <a:ext cx="388241" cy="47364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980" kern="0" dirty="0">
              <a:solidFill>
                <a:prstClr val="black"/>
              </a:solidFill>
              <a:latin typeface="Segoe UI" pitchFamily="34" charset="0"/>
              <a:ea typeface="Segoe UI" pitchFamily="34" charset="0"/>
              <a:cs typeface="Segoe UI" pitchFamily="34" charset="0"/>
            </a:endParaRPr>
          </a:p>
        </p:txBody>
      </p:sp>
      <p:pic>
        <p:nvPicPr>
          <p:cNvPr id="47" name="Picture 4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91951" y="5369794"/>
            <a:ext cx="358519" cy="495146"/>
          </a:xfrm>
          <a:prstGeom prst="rect">
            <a:avLst/>
          </a:prstGeom>
        </p:spPr>
      </p:pic>
      <p:sp>
        <p:nvSpPr>
          <p:cNvPr id="4" name="Title 3"/>
          <p:cNvSpPr>
            <a:spLocks noGrp="1"/>
          </p:cNvSpPr>
          <p:nvPr>
            <p:ph type="title"/>
          </p:nvPr>
        </p:nvSpPr>
        <p:spPr>
          <a:xfrm>
            <a:off x="270066" y="118042"/>
            <a:ext cx="11654187" cy="899537"/>
          </a:xfrm>
        </p:spPr>
        <p:txBody>
          <a:bodyPr/>
          <a:lstStyle/>
          <a:p>
            <a:r>
              <a:rPr lang="en-US" dirty="0"/>
              <a:t>Delivery Approach (cont.)</a:t>
            </a:r>
          </a:p>
        </p:txBody>
      </p:sp>
      <p:sp>
        <p:nvSpPr>
          <p:cNvPr id="31" name="Rounded Rectangle 30"/>
          <p:cNvSpPr/>
          <p:nvPr/>
        </p:nvSpPr>
        <p:spPr>
          <a:xfrm>
            <a:off x="973453" y="2739293"/>
            <a:ext cx="2719297" cy="2054465"/>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32" name="TextBox 31"/>
          <p:cNvSpPr txBox="1"/>
          <p:nvPr/>
        </p:nvSpPr>
        <p:spPr>
          <a:xfrm>
            <a:off x="1793404" y="3117909"/>
            <a:ext cx="1837778" cy="645854"/>
          </a:xfrm>
          <a:prstGeom prst="rect">
            <a:avLst/>
          </a:prstGeom>
          <a:noFill/>
        </p:spPr>
        <p:txBody>
          <a:bodyPr wrap="square" rtlCol="0">
            <a:spAutoFit/>
          </a:bodyPr>
          <a:lstStyle/>
          <a:p>
            <a:pPr defTabSz="896181">
              <a:defRPr/>
            </a:pPr>
            <a:r>
              <a:rPr lang="en-US" sz="1175" b="1" kern="0" dirty="0">
                <a:solidFill>
                  <a:srgbClr val="FFFFFF"/>
                </a:solidFill>
                <a:latin typeface="Segoe UI"/>
              </a:rPr>
              <a:t>Verify Target Environment matches Deployment Plan</a:t>
            </a:r>
          </a:p>
        </p:txBody>
      </p:sp>
      <p:sp>
        <p:nvSpPr>
          <p:cNvPr id="34" name="Rectangle 33"/>
          <p:cNvSpPr/>
          <p:nvPr/>
        </p:nvSpPr>
        <p:spPr>
          <a:xfrm>
            <a:off x="973454" y="997250"/>
            <a:ext cx="2302936" cy="484679"/>
          </a:xfrm>
          <a:prstGeom prst="rect">
            <a:avLst/>
          </a:prstGeom>
        </p:spPr>
        <p:txBody>
          <a:bodyPr wrap="square">
            <a:spAutoFit/>
          </a:bodyPr>
          <a:lstStyle/>
          <a:p>
            <a:pPr defTabSz="896214">
              <a:defRPr/>
            </a:pPr>
            <a:r>
              <a:rPr lang="en-US" sz="2500" kern="0" spc="-100" dirty="0">
                <a:ln w="3175">
                  <a:noFill/>
                </a:ln>
                <a:solidFill>
                  <a:sysClr val="windowText" lastClr="000000"/>
                </a:solidFill>
                <a:latin typeface="Segoe UI Light"/>
                <a:cs typeface="Segoe UI" pitchFamily="34" charset="0"/>
              </a:rPr>
              <a:t>Target Validation</a:t>
            </a:r>
          </a:p>
        </p:txBody>
      </p:sp>
      <p:sp>
        <p:nvSpPr>
          <p:cNvPr id="41" name="TextBox 40"/>
          <p:cNvSpPr txBox="1"/>
          <p:nvPr/>
        </p:nvSpPr>
        <p:spPr>
          <a:xfrm>
            <a:off x="1793406" y="4049967"/>
            <a:ext cx="1886835" cy="461342"/>
          </a:xfrm>
          <a:prstGeom prst="rect">
            <a:avLst/>
          </a:prstGeom>
          <a:noFill/>
        </p:spPr>
        <p:txBody>
          <a:bodyPr wrap="square" rtlCol="0">
            <a:spAutoFit/>
          </a:bodyPr>
          <a:lstStyle/>
          <a:p>
            <a:pPr defTabSz="896181">
              <a:defRPr/>
            </a:pPr>
            <a:r>
              <a:rPr lang="en-US" sz="1175" b="1" kern="0" dirty="0">
                <a:solidFill>
                  <a:srgbClr val="FFFFFF"/>
                </a:solidFill>
                <a:latin typeface="Segoe UI"/>
              </a:rPr>
              <a:t>Configure/Test VM Replication Tooling</a:t>
            </a:r>
          </a:p>
        </p:txBody>
      </p:sp>
      <p:sp>
        <p:nvSpPr>
          <p:cNvPr id="42" name="Freeform 18"/>
          <p:cNvSpPr>
            <a:spLocks noChangeAspect="1" noEditPoints="1"/>
          </p:cNvSpPr>
          <p:nvPr/>
        </p:nvSpPr>
        <p:spPr bwMode="black">
          <a:xfrm>
            <a:off x="1291024" y="3192600"/>
            <a:ext cx="388241" cy="47364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980" kern="0" dirty="0">
              <a:solidFill>
                <a:prstClr val="black"/>
              </a:solidFill>
              <a:latin typeface="Segoe UI" pitchFamily="34" charset="0"/>
              <a:ea typeface="Segoe UI" pitchFamily="34" charset="0"/>
              <a:cs typeface="Segoe UI" pitchFamily="34" charset="0"/>
            </a:endParaRPr>
          </a:p>
        </p:txBody>
      </p:sp>
      <p:grpSp>
        <p:nvGrpSpPr>
          <p:cNvPr id="50" name="Group 49"/>
          <p:cNvGrpSpPr/>
          <p:nvPr/>
        </p:nvGrpSpPr>
        <p:grpSpPr bwMode="black">
          <a:xfrm>
            <a:off x="1217666" y="4036917"/>
            <a:ext cx="534956" cy="432722"/>
            <a:chOff x="5184775" y="225425"/>
            <a:chExt cx="1500188" cy="1220788"/>
          </a:xfrm>
          <a:solidFill>
            <a:srgbClr val="FFFFFF"/>
          </a:solidFill>
        </p:grpSpPr>
        <p:sp>
          <p:nvSpPr>
            <p:cNvPr id="5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sp>
          <p:nvSpPr>
            <p:cNvPr id="5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sp>
          <p:nvSpPr>
            <p:cNvPr id="5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grpSp>
      <p:sp>
        <p:nvSpPr>
          <p:cNvPr id="40" name="Rounded Rectangle 5"/>
          <p:cNvSpPr/>
          <p:nvPr/>
        </p:nvSpPr>
        <p:spPr>
          <a:xfrm>
            <a:off x="311082" y="2747335"/>
            <a:ext cx="541929" cy="2054464"/>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600">
                <a:solidFill>
                  <a:srgbClr val="FFFFFF"/>
                </a:solidFill>
                <a:latin typeface="Segoe UI"/>
                <a:ea typeface="Segoe UI" pitchFamily="34" charset="0"/>
                <a:cs typeface="Segoe UI" pitchFamily="34" charset="0"/>
              </a:rPr>
              <a:t>Program Delivery Service (PDS)</a:t>
            </a:r>
            <a:endParaRPr lang="en-US" sz="1600" dirty="0">
              <a:solidFill>
                <a:srgbClr val="FFFFFF"/>
              </a:solidFill>
              <a:latin typeface="Segoe UI"/>
              <a:ea typeface="Segoe UI" pitchFamily="34" charset="0"/>
              <a:cs typeface="Segoe UI" pitchFamily="34" charset="0"/>
            </a:endParaRPr>
          </a:p>
        </p:txBody>
      </p:sp>
      <p:sp>
        <p:nvSpPr>
          <p:cNvPr id="56" name="Rounded Rectangle 31">
            <a:extLst>
              <a:ext uri="{FF2B5EF4-FFF2-40B4-BE49-F238E27FC236}">
                <a16:creationId xmlns:a16="http://schemas.microsoft.com/office/drawing/2014/main" id="{A3A60AF2-C8B1-44F8-A815-11024B934144}"/>
              </a:ext>
            </a:extLst>
          </p:cNvPr>
          <p:cNvSpPr/>
          <p:nvPr/>
        </p:nvSpPr>
        <p:spPr>
          <a:xfrm>
            <a:off x="3803257" y="1487827"/>
            <a:ext cx="8028885" cy="1154850"/>
          </a:xfrm>
          <a:prstGeom prst="roundRect">
            <a:avLst>
              <a:gd name="adj" fmla="val 0"/>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58" name="Rounded Rectangle 32">
            <a:extLst>
              <a:ext uri="{FF2B5EF4-FFF2-40B4-BE49-F238E27FC236}">
                <a16:creationId xmlns:a16="http://schemas.microsoft.com/office/drawing/2014/main" id="{69AD4BEB-C61F-4BEE-9123-C089C8C6A8B9}"/>
              </a:ext>
            </a:extLst>
          </p:cNvPr>
          <p:cNvSpPr/>
          <p:nvPr/>
        </p:nvSpPr>
        <p:spPr>
          <a:xfrm>
            <a:off x="325667" y="1487826"/>
            <a:ext cx="541929" cy="1154850"/>
          </a:xfrm>
          <a:prstGeom prst="roundRect">
            <a:avLst>
              <a:gd name="adj" fmla="val 0"/>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765">
                <a:solidFill>
                  <a:srgbClr val="FFFFFF"/>
                </a:solidFill>
                <a:latin typeface="Segoe UI"/>
                <a:ea typeface="Segoe UI" pitchFamily="34" charset="0"/>
                <a:cs typeface="Segoe UI" pitchFamily="34" charset="0"/>
              </a:rPr>
              <a:t>Customer</a:t>
            </a:r>
            <a:endParaRPr lang="en-US" sz="1765" dirty="0">
              <a:solidFill>
                <a:srgbClr val="FFFFFF"/>
              </a:soli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DC02D6A1-8ED2-4648-B7B5-DB9D4B21E213}"/>
              </a:ext>
            </a:extLst>
          </p:cNvPr>
          <p:cNvSpPr txBox="1"/>
          <p:nvPr/>
        </p:nvSpPr>
        <p:spPr>
          <a:xfrm>
            <a:off x="6139462" y="1801998"/>
            <a:ext cx="3622647" cy="645854"/>
          </a:xfrm>
          <a:prstGeom prst="rect">
            <a:avLst/>
          </a:prstGeom>
          <a:noFill/>
        </p:spPr>
        <p:txBody>
          <a:bodyPr wrap="square" rtlCol="0">
            <a:spAutoFit/>
          </a:bodyPr>
          <a:lstStyle/>
          <a:p>
            <a:pPr defTabSz="896181">
              <a:defRPr/>
            </a:pPr>
            <a:r>
              <a:rPr lang="en-US" sz="1175" b="1" dirty="0">
                <a:solidFill>
                  <a:srgbClr val="FFFFFF"/>
                </a:solidFill>
                <a:latin typeface="Segoe UI"/>
              </a:rPr>
              <a:t>UAT Testing</a:t>
            </a:r>
          </a:p>
          <a:p>
            <a:pPr marL="278511" indent="-166485" defTabSz="896181">
              <a:buFont typeface="Arial" panose="020B0604020202020204" pitchFamily="34" charset="0"/>
              <a:buChar char="•"/>
              <a:defRPr/>
            </a:pPr>
            <a:r>
              <a:rPr lang="en-US" sz="1175" kern="0" dirty="0">
                <a:solidFill>
                  <a:srgbClr val="FFFFFF"/>
                </a:solidFill>
                <a:latin typeface="Segoe UI"/>
              </a:rPr>
              <a:t>Testing, sign-off and Production Cutover</a:t>
            </a:r>
          </a:p>
          <a:p>
            <a:pPr marL="112027" defTabSz="896181">
              <a:defRPr/>
            </a:pPr>
            <a:endParaRPr lang="en-US" sz="1175" dirty="0">
              <a:solidFill>
                <a:srgbClr val="FFFFFF"/>
              </a:solidFill>
              <a:latin typeface="Segoe UI"/>
            </a:endParaRPr>
          </a:p>
        </p:txBody>
      </p:sp>
      <p:grpSp>
        <p:nvGrpSpPr>
          <p:cNvPr id="60" name="Group 59">
            <a:extLst>
              <a:ext uri="{FF2B5EF4-FFF2-40B4-BE49-F238E27FC236}">
                <a16:creationId xmlns:a16="http://schemas.microsoft.com/office/drawing/2014/main" id="{8C4E21B3-64FA-4792-AE04-B7D079FF4861}"/>
              </a:ext>
            </a:extLst>
          </p:cNvPr>
          <p:cNvGrpSpPr/>
          <p:nvPr/>
        </p:nvGrpSpPr>
        <p:grpSpPr>
          <a:xfrm>
            <a:off x="325668" y="4912671"/>
            <a:ext cx="550141" cy="1816938"/>
            <a:chOff x="333017" y="5554662"/>
            <a:chExt cx="551220" cy="1295400"/>
          </a:xfrm>
          <a:solidFill>
            <a:schemeClr val="accent3">
              <a:lumMod val="50000"/>
            </a:schemeClr>
          </a:solidFill>
        </p:grpSpPr>
        <p:sp>
          <p:nvSpPr>
            <p:cNvPr id="61" name="Rounded Rectangle 6">
              <a:extLst>
                <a:ext uri="{FF2B5EF4-FFF2-40B4-BE49-F238E27FC236}">
                  <a16:creationId xmlns:a16="http://schemas.microsoft.com/office/drawing/2014/main" id="{CC197AE7-B2CC-47C6-BDE8-5DA98E2DE982}"/>
                </a:ext>
              </a:extLst>
            </p:cNvPr>
            <p:cNvSpPr/>
            <p:nvPr/>
          </p:nvSpPr>
          <p:spPr>
            <a:xfrm>
              <a:off x="427037" y="5554662"/>
              <a:ext cx="457200" cy="12954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896214" fontAlgn="base">
                <a:buClr>
                  <a:srgbClr val="FFFFFF"/>
                </a:buClr>
                <a:buSzPct val="100000"/>
                <a:defRPr/>
              </a:pPr>
              <a:endParaRPr lang="en-US" sz="1567" kern="0" dirty="0">
                <a:solidFill>
                  <a:srgbClr val="FFFFFF"/>
                </a:solidFill>
                <a:latin typeface="Segoe UI"/>
                <a:ea typeface="Segoe UI" pitchFamily="34" charset="0"/>
                <a:cs typeface="Segoe UI" pitchFamily="34" charset="0"/>
              </a:endParaRPr>
            </a:p>
          </p:txBody>
        </p:sp>
        <p:sp>
          <p:nvSpPr>
            <p:cNvPr id="63" name="Rounded Rectangle 8">
              <a:extLst>
                <a:ext uri="{FF2B5EF4-FFF2-40B4-BE49-F238E27FC236}">
                  <a16:creationId xmlns:a16="http://schemas.microsoft.com/office/drawing/2014/main" id="{FADCC4AB-C0EC-4A62-9179-1EE9C10C07C7}"/>
                </a:ext>
              </a:extLst>
            </p:cNvPr>
            <p:cNvSpPr/>
            <p:nvPr/>
          </p:nvSpPr>
          <p:spPr>
            <a:xfrm>
              <a:off x="333017" y="5554662"/>
              <a:ext cx="542596" cy="12954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896214" fontAlgn="base">
                <a:buClr>
                  <a:srgbClr val="FFFFFF"/>
                </a:buClr>
                <a:buSzPct val="100000"/>
                <a:defRPr/>
              </a:pPr>
              <a:r>
                <a:rPr lang="en-US" sz="1765" kern="0">
                  <a:solidFill>
                    <a:srgbClr val="FFFFFF"/>
                  </a:solidFill>
                  <a:latin typeface="Segoe UI"/>
                  <a:ea typeface="Segoe UI" pitchFamily="34" charset="0"/>
                  <a:cs typeface="Segoe UI" pitchFamily="34" charset="0"/>
                </a:rPr>
                <a:t>Modernization Factory</a:t>
              </a:r>
              <a:endParaRPr lang="en-US" sz="1765" kern="0" dirty="0">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8619034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Discovery and assessment</a:t>
            </a:r>
            <a:br>
              <a:rPr lang="en-US" dirty="0"/>
            </a:br>
            <a:endParaRPr lang="sl-SI" dirty="0"/>
          </a:p>
        </p:txBody>
      </p:sp>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a:xfrm>
            <a:off x="269239" y="1189177"/>
            <a:ext cx="11653523" cy="4834657"/>
          </a:xfrm>
        </p:spPr>
        <p:txBody>
          <a:bodyPr/>
          <a:lstStyle/>
          <a:p>
            <a:pPr marL="571500" indent="-571500">
              <a:buFont typeface="Arial" panose="020B0604020202020204" pitchFamily="34" charset="0"/>
              <a:buChar char="•"/>
            </a:pPr>
            <a:r>
              <a:rPr lang="en-US" dirty="0"/>
              <a:t>Discovery</a:t>
            </a:r>
          </a:p>
          <a:p>
            <a:pPr marL="911226" lvl="1" indent="-571500">
              <a:buFont typeface="Arial" panose="020B0604020202020204" pitchFamily="34" charset="0"/>
              <a:buChar char="•"/>
            </a:pPr>
            <a:r>
              <a:rPr lang="en-US" dirty="0"/>
              <a:t>Server Discovery</a:t>
            </a:r>
          </a:p>
          <a:p>
            <a:pPr marL="911226" lvl="1" indent="-571500">
              <a:buFont typeface="Arial" panose="020B0604020202020204" pitchFamily="34" charset="0"/>
              <a:buChar char="•"/>
            </a:pPr>
            <a:r>
              <a:rPr lang="en-US" dirty="0"/>
              <a:t>Customer/workload catalog creation</a:t>
            </a:r>
          </a:p>
          <a:p>
            <a:pPr marL="571500" indent="-571500">
              <a:buFont typeface="Arial" panose="020B0604020202020204" pitchFamily="34" charset="0"/>
              <a:buChar char="•"/>
            </a:pPr>
            <a:r>
              <a:rPr lang="en-US" dirty="0"/>
              <a:t>Assessment</a:t>
            </a:r>
          </a:p>
          <a:p>
            <a:pPr marL="911226" lvl="1" indent="-571500">
              <a:buFont typeface="Arial" panose="020B0604020202020204" pitchFamily="34" charset="0"/>
              <a:buChar char="•"/>
            </a:pPr>
            <a:r>
              <a:rPr lang="en-US" dirty="0"/>
              <a:t>BSS/OSS </a:t>
            </a:r>
          </a:p>
          <a:p>
            <a:pPr marL="911226" lvl="1" indent="-571500">
              <a:buFont typeface="Arial" panose="020B0604020202020204" pitchFamily="34" charset="0"/>
              <a:buChar char="•"/>
            </a:pPr>
            <a:r>
              <a:rPr lang="en-US" dirty="0"/>
              <a:t>Standard customer environment architecture</a:t>
            </a:r>
          </a:p>
          <a:p>
            <a:pPr marL="911226" lvl="1" indent="-571500">
              <a:buFont typeface="Arial" panose="020B0604020202020204" pitchFamily="34" charset="0"/>
              <a:buChar char="•"/>
            </a:pPr>
            <a:r>
              <a:rPr lang="en-US" dirty="0"/>
              <a:t>Support/Operations </a:t>
            </a:r>
          </a:p>
          <a:p>
            <a:pPr marL="911226" lvl="1" indent="-571500">
              <a:buFont typeface="Arial" panose="020B0604020202020204" pitchFamily="34" charset="0"/>
              <a:buChar char="•"/>
            </a:pPr>
            <a:r>
              <a:rPr lang="en-US" dirty="0"/>
              <a:t>Compliance/contracting</a:t>
            </a:r>
          </a:p>
          <a:p>
            <a:pPr marL="911226" lvl="1" indent="-571500">
              <a:buFont typeface="Arial" panose="020B0604020202020204" pitchFamily="34" charset="0"/>
              <a:buChar char="•"/>
            </a:pPr>
            <a:r>
              <a:rPr lang="en-US" dirty="0"/>
              <a:t>Customer/Workload catalog definition</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sl-SI" dirty="0"/>
          </a:p>
        </p:txBody>
      </p:sp>
    </p:spTree>
    <p:extLst>
      <p:ext uri="{BB962C8B-B14F-4D97-AF65-F5344CB8AC3E}">
        <p14:creationId xmlns:p14="http://schemas.microsoft.com/office/powerpoint/2010/main" val="25435120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Migration Planning</a:t>
            </a:r>
            <a:br>
              <a:rPr lang="en-US" dirty="0"/>
            </a:br>
            <a:endParaRPr lang="sl-SI" dirty="0"/>
          </a:p>
        </p:txBody>
      </p:sp>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a:xfrm>
            <a:off x="269239" y="1189177"/>
            <a:ext cx="11653523" cy="6444841"/>
          </a:xfrm>
        </p:spPr>
        <p:txBody>
          <a:bodyPr/>
          <a:lstStyle/>
          <a:p>
            <a:pPr marL="571500" indent="-571500">
              <a:buFont typeface="Arial" panose="020B0604020202020204" pitchFamily="34" charset="0"/>
              <a:buChar char="•"/>
            </a:pPr>
            <a:r>
              <a:rPr lang="en-US" dirty="0"/>
              <a:t>Confirm customer collections for migration</a:t>
            </a:r>
          </a:p>
          <a:p>
            <a:pPr marL="571500" indent="-571500">
              <a:buFont typeface="Arial" panose="020B0604020202020204" pitchFamily="34" charset="0"/>
              <a:buChar char="•"/>
            </a:pPr>
            <a:r>
              <a:rPr lang="en-US" dirty="0"/>
              <a:t>Plan pre-migration and post-migration activities</a:t>
            </a:r>
          </a:p>
          <a:p>
            <a:pPr marL="571500" indent="-571500">
              <a:buFont typeface="Arial" panose="020B0604020202020204" pitchFamily="34" charset="0"/>
              <a:buChar char="•"/>
            </a:pPr>
            <a:r>
              <a:rPr lang="en-US" dirty="0"/>
              <a:t>Collect Test Specification from Application Support Teams</a:t>
            </a:r>
          </a:p>
          <a:p>
            <a:pPr marL="571500" indent="-571500">
              <a:buFont typeface="Arial" panose="020B0604020202020204" pitchFamily="34" charset="0"/>
              <a:buChar char="•"/>
            </a:pPr>
            <a:r>
              <a:rPr lang="en-US" dirty="0"/>
              <a:t>Document migration plan for each workload type from catalog</a:t>
            </a:r>
          </a:p>
          <a:p>
            <a:pPr marL="571500" indent="-571500">
              <a:buFont typeface="Arial" panose="020B0604020202020204" pitchFamily="34" charset="0"/>
              <a:buChar char="•"/>
            </a:pPr>
            <a:r>
              <a:rPr lang="en-US" dirty="0"/>
              <a:t>Collect/define System Test Specification received from the Customer</a:t>
            </a:r>
          </a:p>
          <a:p>
            <a:pPr marL="571500" indent="-571500">
              <a:buFont typeface="Arial" panose="020B0604020202020204" pitchFamily="34" charset="0"/>
              <a:buChar char="•"/>
            </a:pPr>
            <a:r>
              <a:rPr lang="en-US" dirty="0"/>
              <a:t>Approve Deployment Plan</a:t>
            </a:r>
          </a:p>
          <a:p>
            <a:endParaRPr lang="en-US" dirty="0"/>
          </a:p>
          <a:p>
            <a:pPr marL="571500" indent="-571500">
              <a:buFont typeface="Arial" panose="020B0604020202020204" pitchFamily="34" charset="0"/>
              <a:buChar char="•"/>
            </a:pPr>
            <a:endParaRPr lang="sl-SI" dirty="0"/>
          </a:p>
        </p:txBody>
      </p:sp>
    </p:spTree>
    <p:extLst>
      <p:ext uri="{BB962C8B-B14F-4D97-AF65-F5344CB8AC3E}">
        <p14:creationId xmlns:p14="http://schemas.microsoft.com/office/powerpoint/2010/main" val="26146957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Validation</a:t>
            </a:r>
            <a:br>
              <a:rPr lang="en-US" dirty="0"/>
            </a:br>
            <a:endParaRPr lang="sl-SI" dirty="0"/>
          </a:p>
        </p:txBody>
      </p:sp>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p:txBody>
          <a:bodyPr/>
          <a:lstStyle/>
          <a:p>
            <a:pPr marL="571500" indent="-571500">
              <a:buFont typeface="Arial" panose="020B0604020202020204" pitchFamily="34" charset="0"/>
              <a:buChar char="•"/>
            </a:pPr>
            <a:r>
              <a:rPr lang="en-US" sz="3200" dirty="0"/>
              <a:t>Working with the Customer to schedule migration activities. </a:t>
            </a:r>
          </a:p>
          <a:p>
            <a:pPr marL="571500" indent="-571500">
              <a:buFont typeface="Arial" panose="020B0604020202020204" pitchFamily="34" charset="0"/>
              <a:buChar char="•"/>
            </a:pPr>
            <a:r>
              <a:rPr lang="en-US" sz="3200" dirty="0"/>
              <a:t>Perform pre-migration activities as detailed in the Deployment Plan</a:t>
            </a:r>
          </a:p>
          <a:p>
            <a:pPr marL="571500" indent="-571500">
              <a:buFont typeface="Arial" panose="020B0604020202020204" pitchFamily="34" charset="0"/>
              <a:buChar char="•"/>
            </a:pPr>
            <a:r>
              <a:rPr lang="en-US" sz="3200" dirty="0"/>
              <a:t>Test deployment in target environment</a:t>
            </a:r>
          </a:p>
          <a:p>
            <a:pPr marL="571500" indent="-571500">
              <a:buFont typeface="Arial" panose="020B0604020202020204" pitchFamily="34" charset="0"/>
              <a:buChar char="•"/>
            </a:pPr>
            <a:r>
              <a:rPr lang="en-US" sz="3200" dirty="0"/>
              <a:t>Validate target environment to match specifications from Deployment plan</a:t>
            </a:r>
          </a:p>
          <a:p>
            <a:pPr marL="571500" indent="-571500">
              <a:buFont typeface="Arial" panose="020B0604020202020204" pitchFamily="34" charset="0"/>
              <a:buChar char="•"/>
            </a:pPr>
            <a:r>
              <a:rPr lang="en-US" sz="3200" dirty="0"/>
              <a:t>Server Migration Tooling Setup</a:t>
            </a:r>
          </a:p>
          <a:p>
            <a:pPr marL="571500" indent="-571500">
              <a:buFont typeface="Arial" panose="020B0604020202020204" pitchFamily="34" charset="0"/>
              <a:buChar char="•"/>
            </a:pPr>
            <a:r>
              <a:rPr lang="en-US" sz="3200" dirty="0"/>
              <a:t>Setup and configuration of tools required as per the Deployment Plan</a:t>
            </a:r>
          </a:p>
          <a:p>
            <a:pPr marL="571500" indent="-571500">
              <a:buFont typeface="Arial" panose="020B0604020202020204" pitchFamily="34" charset="0"/>
              <a:buChar char="•"/>
            </a:pPr>
            <a:r>
              <a:rPr lang="en-US" sz="3200" dirty="0"/>
              <a:t>Migration Tooling Validation</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sl-SI" dirty="0"/>
          </a:p>
        </p:txBody>
      </p:sp>
    </p:spTree>
    <p:extLst>
      <p:ext uri="{BB962C8B-B14F-4D97-AF65-F5344CB8AC3E}">
        <p14:creationId xmlns:p14="http://schemas.microsoft.com/office/powerpoint/2010/main" val="12597167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_MYR_2013_PPT_Template_8_5x14_final">
  <a:themeElements>
    <a:clrScheme name="MYR template">
      <a:dk1>
        <a:srgbClr val="505050"/>
      </a:dk1>
      <a:lt1>
        <a:srgbClr val="FFFFFF"/>
      </a:lt1>
      <a:dk2>
        <a:srgbClr val="0072C6"/>
      </a:dk2>
      <a:lt2>
        <a:srgbClr val="DDDDDD"/>
      </a:lt2>
      <a:accent1>
        <a:srgbClr val="4668C5"/>
      </a:accent1>
      <a:accent2>
        <a:srgbClr val="FF8C00"/>
      </a:accent2>
      <a:accent3>
        <a:srgbClr val="0072C6"/>
      </a:accent3>
      <a:accent4>
        <a:srgbClr val="7FBA00"/>
      </a:accent4>
      <a:accent5>
        <a:srgbClr val="002050"/>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2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pdated_KT_Template">
  <a:themeElements>
    <a:clrScheme name="WPC 2015_KT">
      <a:dk1>
        <a:srgbClr val="505050"/>
      </a:dk1>
      <a:lt1>
        <a:srgbClr val="FFFFFF"/>
      </a:lt1>
      <a:dk2>
        <a:srgbClr val="0078D7"/>
      </a:dk2>
      <a:lt2>
        <a:srgbClr val="F2F2F2"/>
      </a:lt2>
      <a:accent1>
        <a:srgbClr val="0078D7"/>
      </a:accent1>
      <a:accent2>
        <a:srgbClr val="002050"/>
      </a:accent2>
      <a:accent3>
        <a:srgbClr val="000000"/>
      </a:accent3>
      <a:accent4>
        <a:srgbClr val="643BCD"/>
      </a:accent4>
      <a:accent5>
        <a:srgbClr val="00BCF2"/>
      </a:accent5>
      <a:accent6>
        <a:srgbClr val="FFB900"/>
      </a:accent6>
      <a:hlink>
        <a:srgbClr val="0080D6"/>
      </a:hlink>
      <a:folHlink>
        <a:srgbClr val="0080D6"/>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3175">
          <a:solidFill>
            <a:srgbClr val="212121"/>
          </a:solidFill>
          <a:headEnd type="none" w="med" len="med"/>
          <a:tailEnd type="none" w="med" len="med"/>
        </a:ln>
        <a:effectLst/>
      </a:spPr>
      <a:bodyPr/>
      <a:lstStyle/>
      <a:style>
        <a:lnRef idx="1">
          <a:schemeClr val="accent2"/>
        </a:lnRef>
        <a:fillRef idx="3">
          <a:schemeClr val="accent2"/>
        </a:fillRef>
        <a:effectRef idx="2">
          <a:schemeClr val="accent2"/>
        </a:effectRef>
        <a:fontRef idx="minor">
          <a:schemeClr val="lt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AS_Template_2015.potx" id="{77454F57-1A18-4866-B5DF-66C4B5493B42}" vid="{29B9C3B6-BA20-4CB7-A6DE-D099B2327F14}"/>
    </a:ext>
  </a:extLst>
</a:theme>
</file>

<file path=ppt/theme/theme3.xml><?xml version="1.0" encoding="utf-8"?>
<a:theme xmlns:a="http://schemas.openxmlformats.org/drawingml/2006/main" name="HMSP TEMPLATE">
  <a:themeElements>
    <a:clrScheme name="Custom 24">
      <a:dk1>
        <a:srgbClr val="505050"/>
      </a:dk1>
      <a:lt1>
        <a:srgbClr val="FFFFFF"/>
      </a:lt1>
      <a:dk2>
        <a:srgbClr val="00BCF2"/>
      </a:dk2>
      <a:lt2>
        <a:srgbClr val="00BCF2"/>
      </a:lt2>
      <a:accent1>
        <a:srgbClr val="FF8C00"/>
      </a:accent1>
      <a:accent2>
        <a:srgbClr val="008272"/>
      </a:accent2>
      <a:accent3>
        <a:srgbClr val="BAD80A"/>
      </a:accent3>
      <a:accent4>
        <a:srgbClr val="B4009E"/>
      </a:accent4>
      <a:accent5>
        <a:srgbClr val="0078D7"/>
      </a:accent5>
      <a:accent6>
        <a:srgbClr val="0078D7"/>
      </a:accent6>
      <a:hlink>
        <a:srgbClr val="0078D7"/>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MSP_Template.potx" id="{F338F11F-1F21-4D64-9E8D-C769B2DDFF89}" vid="{CF9301DD-4908-4A5A-86F0-2D32B196478F}"/>
    </a:ext>
  </a:extLst>
</a:theme>
</file>

<file path=ppt/theme/theme4.xml><?xml version="1.0" encoding="utf-8"?>
<a:theme xmlns:a="http://schemas.openxmlformats.org/drawingml/2006/main" name="CHS2017_16-9_Template_White_1_12_17">
  <a:themeElements>
    <a:clrScheme name="Custom 4">
      <a:dk1>
        <a:srgbClr val="505050"/>
      </a:dk1>
      <a:lt1>
        <a:srgbClr val="FFFFFF"/>
      </a:lt1>
      <a:dk2>
        <a:srgbClr val="737373"/>
      </a:dk2>
      <a:lt2>
        <a:srgbClr val="D2D2D2"/>
      </a:lt2>
      <a:accent1>
        <a:srgbClr val="0078D7"/>
      </a:accent1>
      <a:accent2>
        <a:srgbClr val="5C2D91"/>
      </a:accent2>
      <a:accent3>
        <a:srgbClr val="E81123"/>
      </a:accent3>
      <a:accent4>
        <a:srgbClr val="107C10"/>
      </a:accent4>
      <a:accent5>
        <a:srgbClr val="00205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HS2017_16-9_Template_White" id="{98AA4FE2-76F1-47B0-AF6D-1FAFA34E438F}" vid="{5F3BFFE7-D80D-4CC7-A1B4-7F40F7938E7D}"/>
    </a:ext>
  </a:ext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6.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defPPr algn="ctr" defTabSz="832316" fontAlgn="base">
          <a:spcBef>
            <a:spcPct val="0"/>
          </a:spcBef>
          <a:spcAft>
            <a:spcPct val="0"/>
          </a:spcAft>
          <a:defRPr sz="1399" dirty="0"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7.xml><?xml version="1.0" encoding="utf-8"?>
<a:theme xmlns:a="http://schemas.openxmlformats.org/drawingml/2006/main" name="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WHITE TEMPLATE">
  <a:themeElements>
    <a:clrScheme name="MPN - Theme 1 Purple">
      <a:dk1>
        <a:srgbClr val="505050"/>
      </a:dk1>
      <a:lt1>
        <a:srgbClr val="FFFFFF"/>
      </a:lt1>
      <a:dk2>
        <a:srgbClr val="32145A"/>
      </a:dk2>
      <a:lt2>
        <a:srgbClr val="00BCF2"/>
      </a:lt2>
      <a:accent1>
        <a:srgbClr val="5C2D91"/>
      </a:accent1>
      <a:accent2>
        <a:srgbClr val="002050"/>
      </a:accent2>
      <a:accent3>
        <a:srgbClr val="004B50"/>
      </a:accent3>
      <a:accent4>
        <a:srgbClr val="BAD80A"/>
      </a:accent4>
      <a:accent5>
        <a:srgbClr val="008272"/>
      </a:accent5>
      <a:accent6>
        <a:srgbClr val="969696"/>
      </a:accent6>
      <a:hlink>
        <a:srgbClr val="32145A"/>
      </a:hlink>
      <a:folHlink>
        <a:srgbClr val="32145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PURPLE_1" id="{C5B97486-936C-417A-BE45-C6B0449FB8E8}" vid="{344BB025-8AA3-4046-AFFF-C664123BDA9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330E13AAE8B894AB29DE17E169B85AC" ma:contentTypeVersion="7" ma:contentTypeDescription="Create a new document." ma:contentTypeScope="" ma:versionID="c70a518b44e02a8fc91e66669d0e4fcf">
  <xsd:schema xmlns:xsd="http://www.w3.org/2001/XMLSchema" xmlns:xs="http://www.w3.org/2001/XMLSchema" xmlns:p="http://schemas.microsoft.com/office/2006/metadata/properties" xmlns:ns2="d42801e6-4423-48f2-8852-e9baa53db2ca" xmlns:ns3="48bc9ab5-f97c-44d3-8194-93021529f74b" targetNamespace="http://schemas.microsoft.com/office/2006/metadata/properties" ma:root="true" ma:fieldsID="8db31c6c9976e11e78c1354c45de8996" ns2:_="" ns3:_="">
    <xsd:import namespace="d42801e6-4423-48f2-8852-e9baa53db2ca"/>
    <xsd:import namespace="48bc9ab5-f97c-44d3-8194-93021529f74b"/>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2801e6-4423-48f2-8852-e9baa53db2c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8bc9ab5-f97c-44d3-8194-93021529f74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DBD407-61BF-4FD3-87F4-B4B616F52D2C}">
  <ds:schemaRefs>
    <ds:schemaRef ds:uri="http://schemas.microsoft.com/sharepoint/v3/contenttype/forms"/>
  </ds:schemaRefs>
</ds:datastoreItem>
</file>

<file path=customXml/itemProps2.xml><?xml version="1.0" encoding="utf-8"?>
<ds:datastoreItem xmlns:ds="http://schemas.openxmlformats.org/officeDocument/2006/customXml" ds:itemID="{7726580F-0851-4770-9648-180D0924C1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2801e6-4423-48f2-8852-e9baa53db2ca"/>
    <ds:schemaRef ds:uri="48bc9ab5-f97c-44d3-8194-93021529f7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8623EB-B3D9-486A-AB9E-909FA08E09F8}">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17000</TotalTime>
  <Words>2295</Words>
  <Application>Microsoft Office PowerPoint</Application>
  <PresentationFormat>Widescreen</PresentationFormat>
  <Paragraphs>530</Paragraphs>
  <Slides>24</Slides>
  <Notes>24</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24</vt:i4>
      </vt:variant>
    </vt:vector>
  </HeadingPairs>
  <TitlesOfParts>
    <vt:vector size="46" baseType="lpstr">
      <vt:lpstr>ＭＳ Ｐゴシック</vt:lpstr>
      <vt:lpstr>Arial</vt:lpstr>
      <vt:lpstr>Arial Narrow</vt:lpstr>
      <vt:lpstr>Calibri</vt:lpstr>
      <vt:lpstr>Calibri Light</vt:lpstr>
      <vt:lpstr>Consolas</vt:lpstr>
      <vt:lpstr>Segoe Semibold</vt:lpstr>
      <vt:lpstr>Segoe UI</vt:lpstr>
      <vt:lpstr>Segoe UI Light</vt:lpstr>
      <vt:lpstr>Segoe UI Semilight</vt:lpstr>
      <vt:lpstr>Wingdings</vt:lpstr>
      <vt:lpstr>6_MYR_2013_PPT_Template_8_5x14_final</vt:lpstr>
      <vt:lpstr>Updated_KT_Template</vt:lpstr>
      <vt:lpstr>HMSP TEMPLATE</vt:lpstr>
      <vt:lpstr>CHS2017_16-9_Template_White_1_12_17</vt:lpstr>
      <vt:lpstr>WHITE TEMPLATE</vt:lpstr>
      <vt:lpstr>MSVID_White_Blue_Accent_16x9_2013_06</vt:lpstr>
      <vt:lpstr>C+E Deck</vt:lpstr>
      <vt:lpstr>Office Theme</vt:lpstr>
      <vt:lpstr>1_WHITE TEMPLATE</vt:lpstr>
      <vt:lpstr>2_WHITE TEMPLATE</vt:lpstr>
      <vt:lpstr>think-cell Slide</vt:lpstr>
      <vt:lpstr>Azure DC Migration Planning</vt:lpstr>
      <vt:lpstr>Pre-migration considerations</vt:lpstr>
      <vt:lpstr>Migration steps </vt:lpstr>
      <vt:lpstr>Delivery Approach</vt:lpstr>
      <vt:lpstr>Delivery Approach (cont.)</vt:lpstr>
      <vt:lpstr>Delivery Approach (cont.)</vt:lpstr>
      <vt:lpstr>Discovery and assessment </vt:lpstr>
      <vt:lpstr>Migration Planning </vt:lpstr>
      <vt:lpstr>Validation </vt:lpstr>
      <vt:lpstr>Migration </vt:lpstr>
      <vt:lpstr>Post-Migration Support  </vt:lpstr>
      <vt:lpstr>Migration Strategies</vt:lpstr>
      <vt:lpstr>PowerPoint Presentation</vt:lpstr>
      <vt:lpstr>Types of Migrations (The R’s of Migration!)</vt:lpstr>
      <vt:lpstr>Best Workloads for Migrations</vt:lpstr>
      <vt:lpstr>Workloads Migrations Matrix</vt:lpstr>
      <vt:lpstr>Migration Timelines</vt:lpstr>
      <vt:lpstr>Migration Timelines </vt:lpstr>
      <vt:lpstr>Project Plan</vt:lpstr>
      <vt:lpstr>DC Migration Example Engagement Process</vt:lpstr>
      <vt:lpstr>Typical Migration Project Team Structure</vt:lpstr>
      <vt:lpstr>Migration Process Team Coverage (RACI Model)</vt:lpstr>
      <vt:lpstr>Sample migration process definition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 HMSP Azure Migration Strategy</dc:title>
  <dc:creator>Emily Fork</dc:creator>
  <cp:lastModifiedBy>Kirill Kotlyarenko</cp:lastModifiedBy>
  <cp:revision>190</cp:revision>
  <dcterms:created xsi:type="dcterms:W3CDTF">2017-01-24T13:21:33Z</dcterms:created>
  <dcterms:modified xsi:type="dcterms:W3CDTF">2018-06-05T20:59:20Z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0x0101001330E13AAE8B894AB29DE17E169B85AC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ropotoc@microsoft.com</vt:lpwstr>
  </property>
  <property fmtid="{D5CDD505-2E9C-101B-9397-08002B2CF9AE}" pid="6" name="MSIP_Label_f42aa342-8706-4288-bd11-ebb85995028c_SetDate">
    <vt:lpwstr>2018-01-28T23:32:20.1186200Z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